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1" r:id="rId1"/>
  </p:sldMasterIdLst>
  <p:notesMasterIdLst>
    <p:notesMasterId r:id="rId9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41" r:id="rId77"/>
    <p:sldId id="331" r:id="rId78"/>
    <p:sldId id="332" r:id="rId79"/>
    <p:sldId id="333" r:id="rId80"/>
    <p:sldId id="334" r:id="rId81"/>
    <p:sldId id="335" r:id="rId82"/>
    <p:sldId id="336" r:id="rId83"/>
    <p:sldId id="337" r:id="rId84"/>
    <p:sldId id="338" r:id="rId85"/>
    <p:sldId id="339" r:id="rId86"/>
    <p:sldId id="340" r:id="rId87"/>
    <p:sldId id="343" r:id="rId88"/>
    <p:sldId id="342" r:id="rId8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61"/>
  </p:normalViewPr>
  <p:slideViewPr>
    <p:cSldViewPr snapToGrid="0" snapToObjects="1">
      <p:cViewPr varScale="1">
        <p:scale>
          <a:sx n="113" d="100"/>
          <a:sy n="113" d="100"/>
        </p:scale>
        <p:origin x="52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notesMaster" Target="notesMasters/notesMaster1.xml"/><Relationship Id="rId91" Type="http://schemas.openxmlformats.org/officeDocument/2006/relationships/presProps" Target="presProps.xml"/><Relationship Id="rId92" Type="http://schemas.openxmlformats.org/officeDocument/2006/relationships/viewProps" Target="viewProps.xml"/><Relationship Id="rId93" Type="http://schemas.openxmlformats.org/officeDocument/2006/relationships/theme" Target="theme/theme1.xml"/><Relationship Id="rId94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E29ACE-9B7A-B149-9C85-1B487BF5F875}" type="datetimeFigureOut">
              <a:rPr lang="en-US" smtClean="0"/>
              <a:t>12/15/16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F3EA64-40E4-2543-9F40-D4D3D9C13B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3320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F3EA64-40E4-2543-9F40-D4D3D9C13B7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4354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52943-40DA-1B4C-AA6A-2389300EE2F4}" type="datetime1">
              <a:rPr lang="en-US" smtClean="0"/>
              <a:t>12/15/16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Economic news article tone and relevance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993E5B-2A9C-6441-BBC4-85A1512855DA}" type="datetime1">
              <a:rPr lang="en-US" smtClean="0"/>
              <a:t>12/15/16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Economic news article tone and relevance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993E5B-2A9C-6441-BBC4-85A1512855DA}" type="datetime1">
              <a:rPr lang="en-US" smtClean="0"/>
              <a:t>12/15/16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Economic news article tone and relevance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hf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993E5B-2A9C-6441-BBC4-85A1512855DA}" type="datetime1">
              <a:rPr lang="en-US" smtClean="0"/>
              <a:t>12/15/16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Economic news article tone and relevance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  <p:hf hd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993E5B-2A9C-6441-BBC4-85A1512855DA}" type="datetime1">
              <a:rPr lang="en-US" smtClean="0"/>
              <a:t>12/15/16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Economic news article tone and relevance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hf hd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993E5B-2A9C-6441-BBC4-85A1512855DA}" type="datetime1">
              <a:rPr lang="en-US" smtClean="0"/>
              <a:t>12/15/16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Economic news article tone and relevance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hf hd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993E5B-2A9C-6441-BBC4-85A1512855DA}" type="datetime1">
              <a:rPr lang="en-US" smtClean="0"/>
              <a:t>12/15/16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Economic news article tone and relevance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hf hd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46BD7-5FA7-8742-B5CF-07B88BFC6E5A}" type="datetime1">
              <a:rPr lang="en-US" smtClean="0"/>
              <a:t>12/15/16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Economic news article tone and relevance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B05AC-C6C0-C84A-A63D-CA42BBB64475}" type="datetime1">
              <a:rPr lang="en-US" smtClean="0"/>
              <a:t>12/15/16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Economic news article tone and relevance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6FFAB5-BAAE-2949-AFD1-D589E6A41D57}" type="datetime1">
              <a:rPr lang="en-US" smtClean="0"/>
              <a:t>12/15/16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Economic news article tone and relevance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E091D2-7E81-2247-96C5-70F7ABA0B4FC}" type="datetime1">
              <a:rPr lang="en-US" smtClean="0"/>
              <a:t>12/15/16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Economic news article tone and relevance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4735B-217B-B548-A917-4384F6384223}" type="datetime1">
              <a:rPr lang="en-US" smtClean="0"/>
              <a:t>12/15/16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Economic news article tone and relevance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9E4BF-C550-D94B-B2B4-08149B089A39}" type="datetime1">
              <a:rPr lang="en-US" smtClean="0"/>
              <a:t>12/15/16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Economic news article tone and relevance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36470-1BBC-FA4C-8917-F0592E2678C7}" type="datetime1">
              <a:rPr lang="en-US" smtClean="0"/>
              <a:t>12/15/16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Economic news article tone and relevance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18035D-96B5-9D47-84A4-8A834EC1F42F}" type="datetime1">
              <a:rPr lang="en-US" smtClean="0"/>
              <a:t>12/15/16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Economic news article tone and relevance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79D4C-5DF4-E44D-B8D1-C1FBF7418047}" type="datetime1">
              <a:rPr lang="en-US" smtClean="0"/>
              <a:t>12/15/16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Economic news article tone and relevance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14A09B-0505-2A4C-8D7A-2EE33BD38CE4}" type="datetime1">
              <a:rPr lang="en-US" smtClean="0"/>
              <a:t>12/15/16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Economic news article tone and relevance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A2993E5B-2A9C-6441-BBC4-85A1512855DA}" type="datetime1">
              <a:rPr lang="en-US" smtClean="0"/>
              <a:t>12/15/16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Economic news article tone and relevance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1668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</p:sldLayoutIdLst>
  <p:hf hd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hyperlink" Target="http://dbgroup.cs.tsinghua.edu.cn/ligl/crowddata/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Relationship Id="rId3" Type="http://schemas.openxmlformats.org/officeDocument/2006/relationships/image" Target="../media/image5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Relationship Id="rId3" Type="http://schemas.openxmlformats.org/officeDocument/2006/relationships/image" Target="../media/image61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png"/><Relationship Id="rId3" Type="http://schemas.openxmlformats.org/officeDocument/2006/relationships/image" Target="../media/image72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png"/><Relationship Id="rId3" Type="http://schemas.openxmlformats.org/officeDocument/2006/relationships/image" Target="../media/image75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6.png"/><Relationship Id="rId3" Type="http://schemas.openxmlformats.org/officeDocument/2006/relationships/image" Target="../media/image77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8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9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0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2.png"/><Relationship Id="rId3" Type="http://schemas.openxmlformats.org/officeDocument/2006/relationships/image" Target="../media/image83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2.png"/><Relationship Id="rId3" Type="http://schemas.openxmlformats.org/officeDocument/2006/relationships/image" Target="../media/image83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4.png"/><Relationship Id="rId3" Type="http://schemas.openxmlformats.org/officeDocument/2006/relationships/image" Target="../media/image85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7.png"/><Relationship Id="rId3" Type="http://schemas.openxmlformats.org/officeDocument/2006/relationships/image" Target="../media/image88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9.png"/><Relationship Id="rId3" Type="http://schemas.openxmlformats.org/officeDocument/2006/relationships/image" Target="../media/image90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1.png"/><Relationship Id="rId3" Type="http://schemas.openxmlformats.org/officeDocument/2006/relationships/image" Target="../media/image92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3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4.png"/><Relationship Id="rId3" Type="http://schemas.openxmlformats.org/officeDocument/2006/relationships/image" Target="../media/image95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6.png"/><Relationship Id="rId3" Type="http://schemas.openxmlformats.org/officeDocument/2006/relationships/image" Target="../media/image9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8.png"/><Relationship Id="rId3" Type="http://schemas.openxmlformats.org/officeDocument/2006/relationships/image" Target="../media/image99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0.png"/><Relationship Id="rId3" Type="http://schemas.openxmlformats.org/officeDocument/2006/relationships/image" Target="../media/image101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2.png"/><Relationship Id="rId3" Type="http://schemas.openxmlformats.org/officeDocument/2006/relationships/image" Target="../media/image103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4.png"/><Relationship Id="rId3" Type="http://schemas.openxmlformats.org/officeDocument/2006/relationships/image" Target="../media/image105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6.png"/><Relationship Id="rId3" Type="http://schemas.openxmlformats.org/officeDocument/2006/relationships/image" Target="../media/image107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8.png"/><Relationship Id="rId3" Type="http://schemas.openxmlformats.org/officeDocument/2006/relationships/image" Target="../media/image109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4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2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0.png"/><Relationship Id="rId3" Type="http://schemas.openxmlformats.org/officeDocument/2006/relationships/image" Target="../media/image111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2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4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5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6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7.png"/><Relationship Id="rId3" Type="http://schemas.openxmlformats.org/officeDocument/2006/relationships/image" Target="../media/image118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9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0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1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2.tiff"/><Relationship Id="rId3" Type="http://schemas.openxmlformats.org/officeDocument/2006/relationships/image" Target="../media/image123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267629"/>
            <a:ext cx="10058400" cy="3925230"/>
          </a:xfrm>
        </p:spPr>
        <p:txBody>
          <a:bodyPr>
            <a:normAutofit/>
          </a:bodyPr>
          <a:lstStyle/>
          <a:p>
            <a:pPr algn="ctr"/>
            <a:r>
              <a:rPr lang="en-US" sz="6600" b="1" dirty="0" smtClean="0"/>
              <a:t>DSCI-6003 &amp; DSCI-6004</a:t>
            </a:r>
            <a:br>
              <a:rPr lang="en-US" sz="6600" b="1" dirty="0" smtClean="0"/>
            </a:br>
            <a:r>
              <a:rPr lang="en-US" sz="6600" b="1" dirty="0" smtClean="0"/>
              <a:t>Final Project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5300" dirty="0"/>
              <a:t>Economic News Article Tone and Relevance</a:t>
            </a:r>
            <a:r>
              <a:rPr lang="en-US" sz="5300" dirty="0" smtClean="0"/>
              <a:t>.</a:t>
            </a:r>
            <a:endParaRPr lang="en-US" sz="53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91376" y="5051497"/>
            <a:ext cx="10467075" cy="1032497"/>
          </a:xfrm>
        </p:spPr>
        <p:txBody>
          <a:bodyPr>
            <a:noAutofit/>
          </a:bodyPr>
          <a:lstStyle/>
          <a:p>
            <a:pPr algn="l"/>
            <a:r>
              <a:rPr lang="en-US" sz="1800" cap="none" dirty="0" smtClean="0">
                <a:solidFill>
                  <a:schemeClr val="tx1"/>
                </a:solidFill>
              </a:rPr>
              <a:t>https</a:t>
            </a:r>
            <a:r>
              <a:rPr lang="en-US" sz="1800" cap="none" dirty="0">
                <a:solidFill>
                  <a:schemeClr val="tx1"/>
                </a:solidFill>
              </a:rPr>
              <a:t>://</a:t>
            </a:r>
            <a:r>
              <a:rPr lang="en-US" sz="1800" cap="none" dirty="0" err="1">
                <a:solidFill>
                  <a:schemeClr val="tx1"/>
                </a:solidFill>
              </a:rPr>
              <a:t>github.com</a:t>
            </a:r>
            <a:r>
              <a:rPr lang="en-US" sz="1800" cap="none" dirty="0">
                <a:solidFill>
                  <a:schemeClr val="tx1"/>
                </a:solidFill>
              </a:rPr>
              <a:t>/</a:t>
            </a:r>
            <a:r>
              <a:rPr lang="en-US" sz="1800" cap="none" dirty="0" err="1">
                <a:solidFill>
                  <a:schemeClr val="tx1"/>
                </a:solidFill>
              </a:rPr>
              <a:t>carlespoles</a:t>
            </a:r>
            <a:r>
              <a:rPr lang="en-US" sz="1800" cap="none" dirty="0">
                <a:solidFill>
                  <a:schemeClr val="tx1"/>
                </a:solidFill>
              </a:rPr>
              <a:t>/DSCI6004-student/tree/master/week_8/8_2_final_project/</a:t>
            </a:r>
            <a:r>
              <a:rPr lang="en-US" sz="1800" cap="none" dirty="0" err="1">
                <a:solidFill>
                  <a:schemeClr val="tx1"/>
                </a:solidFill>
              </a:rPr>
              <a:t>FinalProject</a:t>
            </a:r>
            <a:r>
              <a:rPr lang="en-US" sz="1800" cap="none" dirty="0">
                <a:solidFill>
                  <a:schemeClr val="tx1"/>
                </a:solidFill>
              </a:rPr>
              <a:t>-CPM</a:t>
            </a:r>
            <a:endParaRPr lang="en-US" sz="1800" cap="none" dirty="0" smtClean="0">
              <a:solidFill>
                <a:schemeClr val="tx1"/>
              </a:solidFill>
            </a:endParaRPr>
          </a:p>
          <a:p>
            <a:pPr algn="l"/>
            <a:r>
              <a:rPr lang="en-US" sz="1800" cap="none" dirty="0">
                <a:solidFill>
                  <a:schemeClr val="tx1"/>
                </a:solidFill>
              </a:rPr>
              <a:t>https://</a:t>
            </a:r>
            <a:r>
              <a:rPr lang="en-US" sz="1800" cap="none" dirty="0" err="1">
                <a:solidFill>
                  <a:schemeClr val="tx1"/>
                </a:solidFill>
              </a:rPr>
              <a:t>github.com</a:t>
            </a:r>
            <a:r>
              <a:rPr lang="en-US" sz="1800" cap="none" dirty="0">
                <a:solidFill>
                  <a:schemeClr val="tx1"/>
                </a:solidFill>
              </a:rPr>
              <a:t>/</a:t>
            </a:r>
            <a:r>
              <a:rPr lang="en-US" sz="1800" cap="none" dirty="0" err="1">
                <a:solidFill>
                  <a:schemeClr val="tx1"/>
                </a:solidFill>
              </a:rPr>
              <a:t>carlespoles</a:t>
            </a:r>
            <a:r>
              <a:rPr lang="en-US" sz="1800" cap="none" dirty="0">
                <a:solidFill>
                  <a:schemeClr val="tx1"/>
                </a:solidFill>
              </a:rPr>
              <a:t>/</a:t>
            </a:r>
            <a:r>
              <a:rPr lang="en-US" sz="1800" cap="none" dirty="0" err="1">
                <a:solidFill>
                  <a:schemeClr val="tx1"/>
                </a:solidFill>
              </a:rPr>
              <a:t>PyTagCloud</a:t>
            </a:r>
            <a:endParaRPr lang="en-US" sz="1800" cap="none" dirty="0">
              <a:solidFill>
                <a:schemeClr val="tx1"/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843776" y="6485438"/>
            <a:ext cx="6672887" cy="365125"/>
          </a:xfrm>
        </p:spPr>
        <p:txBody>
          <a:bodyPr/>
          <a:lstStyle/>
          <a:p>
            <a:r>
              <a:rPr lang="en-US" dirty="0" smtClean="0"/>
              <a:t>Economic news article tone and relevance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10514011" y="6485438"/>
            <a:ext cx="764215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t>1</a:t>
            </a:fld>
            <a:endParaRPr lang="en-US" dirty="0"/>
          </a:p>
        </p:txBody>
      </p:sp>
      <p:sp>
        <p:nvSpPr>
          <p:cNvPr id="9" name="Subtitle 2"/>
          <p:cNvSpPr txBox="1">
            <a:spLocks/>
          </p:cNvSpPr>
          <p:nvPr/>
        </p:nvSpPr>
        <p:spPr>
          <a:xfrm>
            <a:off x="843776" y="4401011"/>
            <a:ext cx="10467075" cy="3940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None/>
              <a:defRPr sz="2200" kern="1200" cap="all" baseline="0">
                <a:solidFill>
                  <a:schemeClr val="bg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cap="none" dirty="0" smtClean="0"/>
              <a:t>Carles Poles-</a:t>
            </a:r>
            <a:r>
              <a:rPr lang="en-US" sz="1800" cap="none" dirty="0" err="1" smtClean="0"/>
              <a:t>Mielgo</a:t>
            </a:r>
            <a:endParaRPr lang="en-US" sz="1800" cap="none" dirty="0" smtClean="0"/>
          </a:p>
        </p:txBody>
      </p:sp>
    </p:spTree>
    <p:extLst>
      <p:ext uri="{BB962C8B-B14F-4D97-AF65-F5344CB8AC3E}">
        <p14:creationId xmlns:p14="http://schemas.microsoft.com/office/powerpoint/2010/main" val="665225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968440"/>
          </a:xfrm>
        </p:spPr>
        <p:txBody>
          <a:bodyPr>
            <a:normAutofit/>
          </a:bodyPr>
          <a:lstStyle/>
          <a:p>
            <a:pPr algn="l"/>
            <a:r>
              <a:rPr lang="en-US" sz="4400" dirty="0" smtClean="0"/>
              <a:t>EDA</a:t>
            </a:r>
            <a:endParaRPr lang="en-US" sz="4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913774" y="6485437"/>
            <a:ext cx="6672887" cy="365125"/>
          </a:xfrm>
        </p:spPr>
        <p:txBody>
          <a:bodyPr/>
          <a:lstStyle/>
          <a:p>
            <a:r>
              <a:rPr lang="en-US" smtClean="0"/>
              <a:t>Economic news article tone and relevance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514011" y="6485438"/>
            <a:ext cx="764215" cy="365125"/>
          </a:xfrm>
        </p:spPr>
        <p:txBody>
          <a:bodyPr/>
          <a:lstStyle/>
          <a:p>
            <a:fld id="{6113E31D-E2AB-40D1-8B51-AFA5AFEF393A}" type="slidenum">
              <a:rPr lang="en-US" smtClean="0"/>
              <a:t>10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sz="3200" cap="none" dirty="0"/>
              <a:t>Using </a:t>
            </a:r>
            <a:r>
              <a:rPr lang="en-US" sz="3200" cap="none" dirty="0" smtClean="0"/>
              <a:t>’positivity’ </a:t>
            </a:r>
            <a:r>
              <a:rPr lang="en-US" sz="3200" cap="none" dirty="0"/>
              <a:t>as </a:t>
            </a:r>
            <a:r>
              <a:rPr lang="en-US" sz="3200" cap="none" dirty="0" smtClean="0"/>
              <a:t>labels:</a:t>
            </a:r>
            <a:endParaRPr lang="en-US" sz="3200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8275" y="1949282"/>
            <a:ext cx="5308600" cy="4165600"/>
          </a:xfrm>
          <a:prstGeom prst="rect">
            <a:avLst/>
          </a:prstGeom>
        </p:spPr>
      </p:pic>
      <p:sp>
        <p:nvSpPr>
          <p:cNvPr id="9" name="Frame 8"/>
          <p:cNvSpPr/>
          <p:nvPr/>
        </p:nvSpPr>
        <p:spPr>
          <a:xfrm>
            <a:off x="5820937" y="3445727"/>
            <a:ext cx="3144643" cy="256478"/>
          </a:xfrm>
          <a:prstGeom prst="fram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7568" y="3118108"/>
            <a:ext cx="4246914" cy="3090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22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968440"/>
          </a:xfrm>
        </p:spPr>
        <p:txBody>
          <a:bodyPr>
            <a:normAutofit/>
          </a:bodyPr>
          <a:lstStyle/>
          <a:p>
            <a:pPr algn="l"/>
            <a:r>
              <a:rPr lang="en-US" sz="4400" dirty="0" smtClean="0"/>
              <a:t>EDA</a:t>
            </a:r>
            <a:endParaRPr lang="en-US" sz="4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913774" y="6485437"/>
            <a:ext cx="6672887" cy="365125"/>
          </a:xfrm>
        </p:spPr>
        <p:txBody>
          <a:bodyPr/>
          <a:lstStyle/>
          <a:p>
            <a:r>
              <a:rPr lang="en-US" smtClean="0"/>
              <a:t>Economic news article tone and relevance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514011" y="6485438"/>
            <a:ext cx="764215" cy="365125"/>
          </a:xfrm>
        </p:spPr>
        <p:txBody>
          <a:bodyPr/>
          <a:lstStyle/>
          <a:p>
            <a:fld id="{6113E31D-E2AB-40D1-8B51-AFA5AFEF393A}" type="slidenum">
              <a:rPr lang="en-US" smtClean="0"/>
              <a:t>11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sz="3200" cap="none" dirty="0"/>
              <a:t>Using </a:t>
            </a:r>
            <a:r>
              <a:rPr lang="en-US" sz="3200" cap="none" dirty="0" smtClean="0"/>
              <a:t>’positivity’ </a:t>
            </a:r>
            <a:r>
              <a:rPr lang="en-US" sz="3200" cap="none" dirty="0"/>
              <a:t>as </a:t>
            </a:r>
            <a:r>
              <a:rPr lang="en-US" sz="3200" cap="none" dirty="0" smtClean="0"/>
              <a:t>labels:</a:t>
            </a:r>
            <a:endParaRPr lang="en-US" sz="3200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774" y="3139843"/>
            <a:ext cx="8915400" cy="4445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082" y="3933128"/>
            <a:ext cx="11776617" cy="2212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274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968440"/>
          </a:xfrm>
        </p:spPr>
        <p:txBody>
          <a:bodyPr>
            <a:normAutofit/>
          </a:bodyPr>
          <a:lstStyle/>
          <a:p>
            <a:pPr algn="l"/>
            <a:r>
              <a:rPr lang="en-US" sz="4400" dirty="0" smtClean="0"/>
              <a:t>EDA</a:t>
            </a:r>
            <a:endParaRPr lang="en-US" sz="4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913774" y="6485437"/>
            <a:ext cx="6672887" cy="365125"/>
          </a:xfrm>
        </p:spPr>
        <p:txBody>
          <a:bodyPr/>
          <a:lstStyle/>
          <a:p>
            <a:r>
              <a:rPr lang="en-US" smtClean="0"/>
              <a:t>Economic news article tone and relevance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514011" y="6485438"/>
            <a:ext cx="764215" cy="365125"/>
          </a:xfrm>
        </p:spPr>
        <p:txBody>
          <a:bodyPr/>
          <a:lstStyle/>
          <a:p>
            <a:fld id="{6113E31D-E2AB-40D1-8B51-AFA5AFEF393A}" type="slidenum">
              <a:rPr lang="en-US" smtClean="0"/>
              <a:t>12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780" y="1083261"/>
            <a:ext cx="9816866" cy="5339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569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968440"/>
          </a:xfrm>
        </p:spPr>
        <p:txBody>
          <a:bodyPr>
            <a:normAutofit/>
          </a:bodyPr>
          <a:lstStyle/>
          <a:p>
            <a:pPr algn="l"/>
            <a:r>
              <a:rPr lang="en-US" sz="4400" dirty="0" smtClean="0"/>
              <a:t>EDA</a:t>
            </a:r>
            <a:endParaRPr lang="en-US" sz="4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913774" y="6485437"/>
            <a:ext cx="6672887" cy="365125"/>
          </a:xfrm>
        </p:spPr>
        <p:txBody>
          <a:bodyPr/>
          <a:lstStyle/>
          <a:p>
            <a:r>
              <a:rPr lang="en-US" smtClean="0"/>
              <a:t>Economic news article tone and relevance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514011" y="6485438"/>
            <a:ext cx="764215" cy="365125"/>
          </a:xfrm>
        </p:spPr>
        <p:txBody>
          <a:bodyPr/>
          <a:lstStyle/>
          <a:p>
            <a:fld id="{6113E31D-E2AB-40D1-8B51-AFA5AFEF393A}" type="slidenum">
              <a:rPr lang="en-US" smtClean="0"/>
              <a:t>13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162" y="1678790"/>
            <a:ext cx="5399850" cy="370724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1357" y="1628849"/>
            <a:ext cx="5153994" cy="3757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380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968440"/>
          </a:xfrm>
        </p:spPr>
        <p:txBody>
          <a:bodyPr>
            <a:normAutofit/>
          </a:bodyPr>
          <a:lstStyle/>
          <a:p>
            <a:pPr algn="l"/>
            <a:r>
              <a:rPr lang="en-US" sz="4400" dirty="0" smtClean="0"/>
              <a:t>EDA</a:t>
            </a:r>
            <a:endParaRPr lang="en-US" sz="4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913774" y="6485437"/>
            <a:ext cx="6672887" cy="365125"/>
          </a:xfrm>
        </p:spPr>
        <p:txBody>
          <a:bodyPr/>
          <a:lstStyle/>
          <a:p>
            <a:r>
              <a:rPr lang="en-US" smtClean="0"/>
              <a:t>Economic news article tone and relevance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514011" y="6485438"/>
            <a:ext cx="764215" cy="365125"/>
          </a:xfrm>
        </p:spPr>
        <p:txBody>
          <a:bodyPr/>
          <a:lstStyle/>
          <a:p>
            <a:fld id="{6113E31D-E2AB-40D1-8B51-AFA5AFEF393A}" type="slidenum">
              <a:rPr lang="en-US" smtClean="0"/>
              <a:t>14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sz="3200" cap="none" dirty="0" smtClean="0"/>
              <a:t>Not a great idea:</a:t>
            </a:r>
            <a:endParaRPr lang="en-US" sz="3200" cap="none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9161" y="1283177"/>
            <a:ext cx="5715000" cy="4572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7768" y="1949282"/>
            <a:ext cx="6017786" cy="4080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810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968440"/>
          </a:xfrm>
        </p:spPr>
        <p:txBody>
          <a:bodyPr>
            <a:normAutofit/>
          </a:bodyPr>
          <a:lstStyle/>
          <a:p>
            <a:pPr algn="l"/>
            <a:r>
              <a:rPr lang="en-US" sz="4400" dirty="0" smtClean="0"/>
              <a:t>EDA</a:t>
            </a:r>
            <a:endParaRPr lang="en-US" sz="4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913774" y="6485437"/>
            <a:ext cx="6672887" cy="365125"/>
          </a:xfrm>
        </p:spPr>
        <p:txBody>
          <a:bodyPr/>
          <a:lstStyle/>
          <a:p>
            <a:r>
              <a:rPr lang="en-US" smtClean="0"/>
              <a:t>Economic news article tone and relevance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514011" y="6485438"/>
            <a:ext cx="764215" cy="365125"/>
          </a:xfrm>
        </p:spPr>
        <p:txBody>
          <a:bodyPr/>
          <a:lstStyle/>
          <a:p>
            <a:fld id="{6113E31D-E2AB-40D1-8B51-AFA5AFEF393A}" type="slidenum">
              <a:rPr lang="en-US" smtClean="0"/>
              <a:t>15</a:t>
            </a:fld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115637" y="1054355"/>
            <a:ext cx="8529094" cy="268009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200275" y="277177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241" y="3697035"/>
            <a:ext cx="3928782" cy="3066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153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968440"/>
          </a:xfrm>
        </p:spPr>
        <p:txBody>
          <a:bodyPr>
            <a:normAutofit/>
          </a:bodyPr>
          <a:lstStyle/>
          <a:p>
            <a:pPr algn="l"/>
            <a:r>
              <a:rPr lang="en-US" sz="4400" dirty="0" smtClean="0"/>
              <a:t>Creating </a:t>
            </a:r>
            <a:r>
              <a:rPr lang="en-US" sz="4400" dirty="0" err="1" smtClean="0"/>
              <a:t>dataframes</a:t>
            </a:r>
            <a:r>
              <a:rPr lang="en-US" sz="4400" dirty="0" smtClean="0"/>
              <a:t> and cleanup</a:t>
            </a:r>
            <a:endParaRPr lang="en-US" sz="4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913774" y="6485437"/>
            <a:ext cx="6672887" cy="365125"/>
          </a:xfrm>
        </p:spPr>
        <p:txBody>
          <a:bodyPr/>
          <a:lstStyle/>
          <a:p>
            <a:r>
              <a:rPr lang="en-US" smtClean="0"/>
              <a:t>Economic news article tone and relevance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514011" y="6485438"/>
            <a:ext cx="764215" cy="365125"/>
          </a:xfrm>
        </p:spPr>
        <p:txBody>
          <a:bodyPr/>
          <a:lstStyle/>
          <a:p>
            <a:fld id="{6113E31D-E2AB-40D1-8B51-AFA5AFEF393A}" type="slidenum">
              <a:rPr lang="en-US" smtClean="0"/>
              <a:t>16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200275" y="277177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807350" y="1586009"/>
            <a:ext cx="8826500" cy="18415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502" y="3608235"/>
            <a:ext cx="10826750" cy="2419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998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968440"/>
          </a:xfrm>
        </p:spPr>
        <p:txBody>
          <a:bodyPr>
            <a:normAutofit/>
          </a:bodyPr>
          <a:lstStyle/>
          <a:p>
            <a:pPr algn="l"/>
            <a:r>
              <a:rPr lang="en-US" sz="4400" dirty="0" smtClean="0"/>
              <a:t>Creating </a:t>
            </a:r>
            <a:r>
              <a:rPr lang="en-US" sz="4400" dirty="0" err="1" smtClean="0"/>
              <a:t>dataframes</a:t>
            </a:r>
            <a:r>
              <a:rPr lang="en-US" sz="4400" dirty="0" smtClean="0"/>
              <a:t> and cleanup</a:t>
            </a:r>
            <a:endParaRPr lang="en-US" sz="4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913774" y="6485437"/>
            <a:ext cx="6672887" cy="365125"/>
          </a:xfrm>
        </p:spPr>
        <p:txBody>
          <a:bodyPr/>
          <a:lstStyle/>
          <a:p>
            <a:r>
              <a:rPr lang="en-US" smtClean="0"/>
              <a:t>Economic news article tone and relevance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514011" y="6485438"/>
            <a:ext cx="764215" cy="365125"/>
          </a:xfrm>
        </p:spPr>
        <p:txBody>
          <a:bodyPr/>
          <a:lstStyle/>
          <a:p>
            <a:fld id="{6113E31D-E2AB-40D1-8B51-AFA5AFEF393A}" type="slidenum">
              <a:rPr lang="en-US" smtClean="0"/>
              <a:t>17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200275" y="277177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408909" y="1255043"/>
            <a:ext cx="8194756" cy="5230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607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968440"/>
          </a:xfrm>
        </p:spPr>
        <p:txBody>
          <a:bodyPr>
            <a:normAutofit/>
          </a:bodyPr>
          <a:lstStyle/>
          <a:p>
            <a:pPr algn="l"/>
            <a:r>
              <a:rPr lang="en-US" sz="4400" dirty="0" smtClean="0"/>
              <a:t>Creating </a:t>
            </a:r>
            <a:r>
              <a:rPr lang="en-US" sz="4400" dirty="0" err="1" smtClean="0"/>
              <a:t>dataframes</a:t>
            </a:r>
            <a:r>
              <a:rPr lang="en-US" sz="4400" dirty="0" smtClean="0"/>
              <a:t> and cleanup</a:t>
            </a:r>
            <a:endParaRPr lang="en-US" sz="4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913774" y="6485437"/>
            <a:ext cx="6672887" cy="365125"/>
          </a:xfrm>
        </p:spPr>
        <p:txBody>
          <a:bodyPr/>
          <a:lstStyle/>
          <a:p>
            <a:r>
              <a:rPr lang="en-US" smtClean="0"/>
              <a:t>Economic news article tone and relevance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514011" y="6485438"/>
            <a:ext cx="764215" cy="365125"/>
          </a:xfrm>
        </p:spPr>
        <p:txBody>
          <a:bodyPr/>
          <a:lstStyle/>
          <a:p>
            <a:fld id="{6113E31D-E2AB-40D1-8B51-AFA5AFEF393A}" type="slidenum">
              <a:rPr lang="en-US" smtClean="0"/>
              <a:t>18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200275" y="277177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193182" y="1201549"/>
            <a:ext cx="9052560" cy="254393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4362" y="3771112"/>
            <a:ext cx="9077951" cy="2809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810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968440"/>
          </a:xfrm>
        </p:spPr>
        <p:txBody>
          <a:bodyPr>
            <a:normAutofit/>
          </a:bodyPr>
          <a:lstStyle/>
          <a:p>
            <a:pPr algn="l"/>
            <a:r>
              <a:rPr lang="en-US" sz="4400" dirty="0" smtClean="0"/>
              <a:t>Creating </a:t>
            </a:r>
            <a:r>
              <a:rPr lang="en-US" sz="4400" dirty="0" err="1" smtClean="0"/>
              <a:t>dataframes</a:t>
            </a:r>
            <a:r>
              <a:rPr lang="en-US" sz="4400" dirty="0" smtClean="0"/>
              <a:t> and cleanup</a:t>
            </a:r>
            <a:endParaRPr lang="en-US" sz="4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913774" y="6485437"/>
            <a:ext cx="6672887" cy="365125"/>
          </a:xfrm>
        </p:spPr>
        <p:txBody>
          <a:bodyPr/>
          <a:lstStyle/>
          <a:p>
            <a:r>
              <a:rPr lang="en-US" smtClean="0"/>
              <a:t>Economic news article tone and relevance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514011" y="6485438"/>
            <a:ext cx="764215" cy="365125"/>
          </a:xfrm>
        </p:spPr>
        <p:txBody>
          <a:bodyPr/>
          <a:lstStyle/>
          <a:p>
            <a:fld id="{6113E31D-E2AB-40D1-8B51-AFA5AFEF393A}" type="slidenum">
              <a:rPr lang="en-US" smtClean="0"/>
              <a:t>19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200275" y="277177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097280" y="1623855"/>
            <a:ext cx="5507572" cy="2975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352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968440"/>
          </a:xfrm>
        </p:spPr>
        <p:txBody>
          <a:bodyPr>
            <a:normAutofit/>
          </a:bodyPr>
          <a:lstStyle/>
          <a:p>
            <a:pPr algn="l"/>
            <a:r>
              <a:rPr lang="en-US" sz="4400" dirty="0" smtClean="0"/>
              <a:t>EDA</a:t>
            </a:r>
            <a:endParaRPr lang="en-US" sz="4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913774" y="6496591"/>
            <a:ext cx="6672887" cy="365125"/>
          </a:xfrm>
        </p:spPr>
        <p:txBody>
          <a:bodyPr/>
          <a:lstStyle/>
          <a:p>
            <a:r>
              <a:rPr lang="en-US" smtClean="0"/>
              <a:t>Economic news article tone and relevance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514011" y="6485439"/>
            <a:ext cx="764215" cy="365125"/>
          </a:xfrm>
        </p:spPr>
        <p:txBody>
          <a:bodyPr/>
          <a:lstStyle/>
          <a:p>
            <a:fld id="{6113E31D-E2AB-40D1-8B51-AFA5AFEF393A}" type="slidenum">
              <a:rPr lang="en-US" smtClean="0"/>
              <a:t>2</a:t>
            </a:fld>
            <a:endParaRPr lang="en-US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267004" y="1910492"/>
            <a:ext cx="6137639" cy="342423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7830" y="1900070"/>
            <a:ext cx="5630128" cy="3456961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92458" y="1466643"/>
            <a:ext cx="4871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http://dbgroup.cs.tsinghua.edu.cn/ligl/crowddata/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6288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968440"/>
          </a:xfrm>
        </p:spPr>
        <p:txBody>
          <a:bodyPr>
            <a:normAutofit/>
          </a:bodyPr>
          <a:lstStyle/>
          <a:p>
            <a:pPr algn="l"/>
            <a:r>
              <a:rPr lang="en-US" sz="4400" dirty="0" smtClean="0"/>
              <a:t>Creating </a:t>
            </a:r>
            <a:r>
              <a:rPr lang="en-US" sz="4400" dirty="0" err="1" smtClean="0"/>
              <a:t>dataframes</a:t>
            </a:r>
            <a:r>
              <a:rPr lang="en-US" sz="4400" dirty="0" smtClean="0"/>
              <a:t> and cleanup</a:t>
            </a:r>
            <a:endParaRPr lang="en-US" sz="4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913774" y="6485437"/>
            <a:ext cx="6672887" cy="365125"/>
          </a:xfrm>
        </p:spPr>
        <p:txBody>
          <a:bodyPr/>
          <a:lstStyle/>
          <a:p>
            <a:r>
              <a:rPr lang="en-US" smtClean="0"/>
              <a:t>Economic news article tone and relevance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514011" y="6485438"/>
            <a:ext cx="764215" cy="365125"/>
          </a:xfrm>
        </p:spPr>
        <p:txBody>
          <a:bodyPr/>
          <a:lstStyle/>
          <a:p>
            <a:fld id="{6113E31D-E2AB-40D1-8B51-AFA5AFEF393A}" type="slidenum">
              <a:rPr lang="en-US" smtClean="0"/>
              <a:t>20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200275" y="277177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915026" y="3521960"/>
            <a:ext cx="10363200" cy="45166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854" y="1367776"/>
            <a:ext cx="10072955" cy="195196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7854" y="4111466"/>
            <a:ext cx="7196099" cy="2373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524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968440"/>
          </a:xfrm>
        </p:spPr>
        <p:txBody>
          <a:bodyPr>
            <a:normAutofit fontScale="90000"/>
          </a:bodyPr>
          <a:lstStyle/>
          <a:p>
            <a:pPr algn="l"/>
            <a:r>
              <a:rPr lang="en-US" sz="4400" dirty="0" smtClean="0"/>
              <a:t>CHOOSING TEXT PROCESSING and features</a:t>
            </a:r>
            <a:endParaRPr lang="en-US" sz="4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913774" y="6485437"/>
            <a:ext cx="6672887" cy="365125"/>
          </a:xfrm>
        </p:spPr>
        <p:txBody>
          <a:bodyPr/>
          <a:lstStyle/>
          <a:p>
            <a:r>
              <a:rPr lang="en-US" smtClean="0"/>
              <a:t>Economic news article tone and relevance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514011" y="6485438"/>
            <a:ext cx="764215" cy="365125"/>
          </a:xfrm>
        </p:spPr>
        <p:txBody>
          <a:bodyPr/>
          <a:lstStyle/>
          <a:p>
            <a:fld id="{6113E31D-E2AB-40D1-8B51-AFA5AFEF393A}" type="slidenum">
              <a:rPr lang="en-US" smtClean="0"/>
              <a:t>21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200275" y="277177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273194" y="1805291"/>
            <a:ext cx="11599881" cy="3201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409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968440"/>
          </a:xfrm>
        </p:spPr>
        <p:txBody>
          <a:bodyPr>
            <a:normAutofit fontScale="90000"/>
          </a:bodyPr>
          <a:lstStyle/>
          <a:p>
            <a:pPr algn="l"/>
            <a:r>
              <a:rPr lang="en-US" sz="4400" dirty="0"/>
              <a:t>CHOOSING TEXT PROCESSING and features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913774" y="6485437"/>
            <a:ext cx="6672887" cy="365125"/>
          </a:xfrm>
        </p:spPr>
        <p:txBody>
          <a:bodyPr/>
          <a:lstStyle/>
          <a:p>
            <a:r>
              <a:rPr lang="en-US" smtClean="0"/>
              <a:t>Economic news article tone and relevance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514011" y="6485438"/>
            <a:ext cx="764215" cy="365125"/>
          </a:xfrm>
        </p:spPr>
        <p:txBody>
          <a:bodyPr/>
          <a:lstStyle/>
          <a:p>
            <a:fld id="{6113E31D-E2AB-40D1-8B51-AFA5AFEF393A}" type="slidenum">
              <a:rPr lang="en-US" smtClean="0"/>
              <a:t>22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200275" y="277177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289032" y="1255043"/>
            <a:ext cx="7453523" cy="4747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075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968440"/>
          </a:xfrm>
        </p:spPr>
        <p:txBody>
          <a:bodyPr>
            <a:normAutofit fontScale="90000"/>
          </a:bodyPr>
          <a:lstStyle/>
          <a:p>
            <a:pPr algn="l"/>
            <a:r>
              <a:rPr lang="en-US" sz="4400" dirty="0"/>
              <a:t>CHOOSING TEXT PROCESSING and features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913774" y="6485437"/>
            <a:ext cx="6672887" cy="365125"/>
          </a:xfrm>
        </p:spPr>
        <p:txBody>
          <a:bodyPr/>
          <a:lstStyle/>
          <a:p>
            <a:r>
              <a:rPr lang="en-US" smtClean="0"/>
              <a:t>Economic news article tone and relevance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514011" y="6485438"/>
            <a:ext cx="764215" cy="365125"/>
          </a:xfrm>
        </p:spPr>
        <p:txBody>
          <a:bodyPr/>
          <a:lstStyle/>
          <a:p>
            <a:fld id="{6113E31D-E2AB-40D1-8B51-AFA5AFEF393A}" type="slidenum">
              <a:rPr lang="en-US" smtClean="0"/>
              <a:t>23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200275" y="277177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774" y="1034107"/>
            <a:ext cx="9798838" cy="5451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189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968440"/>
          </a:xfrm>
        </p:spPr>
        <p:txBody>
          <a:bodyPr>
            <a:normAutofit fontScale="90000"/>
          </a:bodyPr>
          <a:lstStyle/>
          <a:p>
            <a:pPr algn="l"/>
            <a:r>
              <a:rPr lang="en-US" sz="4400" dirty="0"/>
              <a:t>CHOOSING TEXT PROCESSING and features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913774" y="6485437"/>
            <a:ext cx="6672887" cy="365125"/>
          </a:xfrm>
        </p:spPr>
        <p:txBody>
          <a:bodyPr/>
          <a:lstStyle/>
          <a:p>
            <a:r>
              <a:rPr lang="en-US" smtClean="0"/>
              <a:t>Economic news article tone and relevance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514011" y="6485438"/>
            <a:ext cx="764215" cy="365125"/>
          </a:xfrm>
        </p:spPr>
        <p:txBody>
          <a:bodyPr/>
          <a:lstStyle/>
          <a:p>
            <a:fld id="{6113E31D-E2AB-40D1-8B51-AFA5AFEF393A}" type="slidenum">
              <a:rPr lang="en-US" smtClean="0"/>
              <a:t>24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200275" y="277177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951464" y="1352202"/>
            <a:ext cx="6056342" cy="5142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09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968440"/>
          </a:xfrm>
        </p:spPr>
        <p:txBody>
          <a:bodyPr>
            <a:normAutofit fontScale="90000"/>
          </a:bodyPr>
          <a:lstStyle/>
          <a:p>
            <a:pPr algn="l"/>
            <a:r>
              <a:rPr lang="en-US" sz="4400" dirty="0"/>
              <a:t>CHOOSING TEXT PROCESSING and features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913774" y="6485437"/>
            <a:ext cx="6672887" cy="365125"/>
          </a:xfrm>
        </p:spPr>
        <p:txBody>
          <a:bodyPr/>
          <a:lstStyle/>
          <a:p>
            <a:r>
              <a:rPr lang="en-US" smtClean="0"/>
              <a:t>Economic news article tone and relevance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514011" y="6485438"/>
            <a:ext cx="764215" cy="365125"/>
          </a:xfrm>
        </p:spPr>
        <p:txBody>
          <a:bodyPr/>
          <a:lstStyle/>
          <a:p>
            <a:fld id="{6113E31D-E2AB-40D1-8B51-AFA5AFEF393A}" type="slidenum">
              <a:rPr lang="en-US" smtClean="0"/>
              <a:t>25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200275" y="277177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097280" y="1255044"/>
            <a:ext cx="9230442" cy="4432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182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968440"/>
          </a:xfrm>
        </p:spPr>
        <p:txBody>
          <a:bodyPr>
            <a:normAutofit fontScale="90000"/>
          </a:bodyPr>
          <a:lstStyle/>
          <a:p>
            <a:pPr algn="l"/>
            <a:r>
              <a:rPr lang="en-US" sz="4400" dirty="0"/>
              <a:t>CHOOSING TEXT PROCESSING and features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913774" y="6485437"/>
            <a:ext cx="6672887" cy="365125"/>
          </a:xfrm>
        </p:spPr>
        <p:txBody>
          <a:bodyPr/>
          <a:lstStyle/>
          <a:p>
            <a:r>
              <a:rPr lang="en-US" smtClean="0"/>
              <a:t>Economic news article tone and relevance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514011" y="6485438"/>
            <a:ext cx="764215" cy="365125"/>
          </a:xfrm>
        </p:spPr>
        <p:txBody>
          <a:bodyPr/>
          <a:lstStyle/>
          <a:p>
            <a:fld id="{6113E31D-E2AB-40D1-8B51-AFA5AFEF393A}" type="slidenum">
              <a:rPr lang="en-US" smtClean="0"/>
              <a:t>26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200275" y="277177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774" y="1056969"/>
            <a:ext cx="9811419" cy="5507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860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968440"/>
          </a:xfrm>
        </p:spPr>
        <p:txBody>
          <a:bodyPr>
            <a:normAutofit fontScale="90000"/>
          </a:bodyPr>
          <a:lstStyle/>
          <a:p>
            <a:pPr algn="l"/>
            <a:r>
              <a:rPr lang="en-US" sz="4400" dirty="0"/>
              <a:t>CHOOSING TEXT PROCESSING and features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913774" y="6485437"/>
            <a:ext cx="6672887" cy="365125"/>
          </a:xfrm>
        </p:spPr>
        <p:txBody>
          <a:bodyPr/>
          <a:lstStyle/>
          <a:p>
            <a:r>
              <a:rPr lang="en-US" smtClean="0"/>
              <a:t>Economic news article tone and relevance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514011" y="6485438"/>
            <a:ext cx="764215" cy="365125"/>
          </a:xfrm>
        </p:spPr>
        <p:txBody>
          <a:bodyPr/>
          <a:lstStyle/>
          <a:p>
            <a:fld id="{6113E31D-E2AB-40D1-8B51-AFA5AFEF393A}" type="slidenum">
              <a:rPr lang="en-US" smtClean="0"/>
              <a:t>27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200275" y="277177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248937" y="1255044"/>
            <a:ext cx="5699406" cy="4931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97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968440"/>
          </a:xfrm>
        </p:spPr>
        <p:txBody>
          <a:bodyPr>
            <a:normAutofit fontScale="90000"/>
          </a:bodyPr>
          <a:lstStyle/>
          <a:p>
            <a:pPr algn="l"/>
            <a:r>
              <a:rPr lang="en-US" sz="4400" dirty="0"/>
              <a:t>CHOOSING TEXT PROCESSING and features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913774" y="6485437"/>
            <a:ext cx="6672887" cy="365125"/>
          </a:xfrm>
        </p:spPr>
        <p:txBody>
          <a:bodyPr/>
          <a:lstStyle/>
          <a:p>
            <a:r>
              <a:rPr lang="en-US" smtClean="0"/>
              <a:t>Economic news article tone and relevance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514011" y="6485438"/>
            <a:ext cx="764215" cy="365125"/>
          </a:xfrm>
        </p:spPr>
        <p:txBody>
          <a:bodyPr/>
          <a:lstStyle/>
          <a:p>
            <a:fld id="{6113E31D-E2AB-40D1-8B51-AFA5AFEF393A}" type="slidenum">
              <a:rPr lang="en-US" smtClean="0"/>
              <a:t>28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200275" y="277177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397327" y="1686738"/>
            <a:ext cx="8312464" cy="4078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22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968440"/>
          </a:xfrm>
        </p:spPr>
        <p:txBody>
          <a:bodyPr>
            <a:normAutofit fontScale="90000"/>
          </a:bodyPr>
          <a:lstStyle/>
          <a:p>
            <a:pPr algn="l"/>
            <a:r>
              <a:rPr lang="en-US" sz="4400" dirty="0"/>
              <a:t>CHOOSING TEXT PROCESSING and features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913774" y="6485437"/>
            <a:ext cx="6672887" cy="365125"/>
          </a:xfrm>
        </p:spPr>
        <p:txBody>
          <a:bodyPr/>
          <a:lstStyle/>
          <a:p>
            <a:r>
              <a:rPr lang="en-US" smtClean="0"/>
              <a:t>Economic news article tone and relevance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514011" y="6485438"/>
            <a:ext cx="764215" cy="365125"/>
          </a:xfrm>
        </p:spPr>
        <p:txBody>
          <a:bodyPr/>
          <a:lstStyle/>
          <a:p>
            <a:fld id="{6113E31D-E2AB-40D1-8B51-AFA5AFEF393A}" type="slidenum">
              <a:rPr lang="en-US" smtClean="0"/>
              <a:t>29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200275" y="277177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592" y="1672853"/>
            <a:ext cx="11094720" cy="305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112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968440"/>
          </a:xfrm>
        </p:spPr>
        <p:txBody>
          <a:bodyPr/>
          <a:lstStyle/>
          <a:p>
            <a:pPr algn="l"/>
            <a:r>
              <a:rPr lang="en-US" sz="4400" dirty="0" smtClean="0"/>
              <a:t>EDA</a:t>
            </a:r>
            <a:endParaRPr lang="en-US" sz="4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913774" y="6496588"/>
            <a:ext cx="6672887" cy="365125"/>
          </a:xfrm>
        </p:spPr>
        <p:txBody>
          <a:bodyPr/>
          <a:lstStyle/>
          <a:p>
            <a:r>
              <a:rPr lang="en-US" smtClean="0"/>
              <a:t>Economic news article tone and relevance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514011" y="6496589"/>
            <a:ext cx="764215" cy="365125"/>
          </a:xfrm>
        </p:spPr>
        <p:txBody>
          <a:bodyPr/>
          <a:lstStyle/>
          <a:p>
            <a:fld id="{6113E31D-E2AB-40D1-8B51-AFA5AFEF393A}" type="slidenum">
              <a:rPr lang="en-US" smtClean="0"/>
              <a:t>3</a:t>
            </a:fld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2268196" y="966162"/>
            <a:ext cx="6965014" cy="4825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035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968440"/>
          </a:xfrm>
        </p:spPr>
        <p:txBody>
          <a:bodyPr>
            <a:normAutofit fontScale="90000"/>
          </a:bodyPr>
          <a:lstStyle/>
          <a:p>
            <a:pPr algn="l"/>
            <a:r>
              <a:rPr lang="en-US" sz="4400" dirty="0"/>
              <a:t>CHOOSING TEXT PROCESSING and features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913774" y="6485437"/>
            <a:ext cx="6672887" cy="365125"/>
          </a:xfrm>
        </p:spPr>
        <p:txBody>
          <a:bodyPr/>
          <a:lstStyle/>
          <a:p>
            <a:r>
              <a:rPr lang="en-US" smtClean="0"/>
              <a:t>Economic news article tone and relevance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514011" y="6485438"/>
            <a:ext cx="764215" cy="365125"/>
          </a:xfrm>
        </p:spPr>
        <p:txBody>
          <a:bodyPr/>
          <a:lstStyle/>
          <a:p>
            <a:fld id="{6113E31D-E2AB-40D1-8B51-AFA5AFEF393A}" type="slidenum">
              <a:rPr lang="en-US" smtClean="0"/>
              <a:t>30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200275" y="277177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774" y="1092815"/>
            <a:ext cx="9360963" cy="5392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586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968440"/>
          </a:xfrm>
        </p:spPr>
        <p:txBody>
          <a:bodyPr>
            <a:normAutofit fontScale="90000"/>
          </a:bodyPr>
          <a:lstStyle/>
          <a:p>
            <a:pPr algn="l"/>
            <a:r>
              <a:rPr lang="en-US" sz="4400" dirty="0"/>
              <a:t>CHOOSING TEXT PROCESSING and features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913774" y="6485437"/>
            <a:ext cx="6672887" cy="365125"/>
          </a:xfrm>
        </p:spPr>
        <p:txBody>
          <a:bodyPr/>
          <a:lstStyle/>
          <a:p>
            <a:r>
              <a:rPr lang="en-US" smtClean="0"/>
              <a:t>Economic news article tone and relevance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514011" y="6485438"/>
            <a:ext cx="764215" cy="365125"/>
          </a:xfrm>
        </p:spPr>
        <p:txBody>
          <a:bodyPr/>
          <a:lstStyle/>
          <a:p>
            <a:fld id="{6113E31D-E2AB-40D1-8B51-AFA5AFEF393A}" type="slidenum">
              <a:rPr lang="en-US" smtClean="0"/>
              <a:t>31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200275" y="277177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774" y="1255044"/>
            <a:ext cx="7048500" cy="6096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774" y="1816959"/>
            <a:ext cx="8129481" cy="4524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901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968440"/>
          </a:xfrm>
        </p:spPr>
        <p:txBody>
          <a:bodyPr>
            <a:normAutofit fontScale="90000"/>
          </a:bodyPr>
          <a:lstStyle/>
          <a:p>
            <a:pPr algn="l"/>
            <a:r>
              <a:rPr lang="en-US" sz="4400" dirty="0"/>
              <a:t>CHOOSING TEXT PROCESSING and features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913774" y="6485437"/>
            <a:ext cx="6672887" cy="365125"/>
          </a:xfrm>
        </p:spPr>
        <p:txBody>
          <a:bodyPr/>
          <a:lstStyle/>
          <a:p>
            <a:r>
              <a:rPr lang="en-US" smtClean="0"/>
              <a:t>Economic news article tone and relevance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514011" y="6485438"/>
            <a:ext cx="764215" cy="365125"/>
          </a:xfrm>
        </p:spPr>
        <p:txBody>
          <a:bodyPr/>
          <a:lstStyle/>
          <a:p>
            <a:fld id="{6113E31D-E2AB-40D1-8B51-AFA5AFEF393A}" type="slidenum">
              <a:rPr lang="en-US" smtClean="0"/>
              <a:t>32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200275" y="277177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774" y="1016767"/>
            <a:ext cx="6425687" cy="5468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08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968440"/>
          </a:xfrm>
        </p:spPr>
        <p:txBody>
          <a:bodyPr>
            <a:normAutofit fontScale="90000"/>
          </a:bodyPr>
          <a:lstStyle/>
          <a:p>
            <a:pPr algn="l"/>
            <a:r>
              <a:rPr lang="en-US" sz="4400" dirty="0"/>
              <a:t>CHOOSING TEXT PROCESSING and features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913774" y="6485437"/>
            <a:ext cx="6672887" cy="365125"/>
          </a:xfrm>
        </p:spPr>
        <p:txBody>
          <a:bodyPr/>
          <a:lstStyle/>
          <a:p>
            <a:r>
              <a:rPr lang="en-US" smtClean="0"/>
              <a:t>Economic news article tone and relevance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514011" y="6485438"/>
            <a:ext cx="764215" cy="365125"/>
          </a:xfrm>
        </p:spPr>
        <p:txBody>
          <a:bodyPr/>
          <a:lstStyle/>
          <a:p>
            <a:fld id="{6113E31D-E2AB-40D1-8B51-AFA5AFEF393A}" type="slidenum">
              <a:rPr lang="en-US" smtClean="0"/>
              <a:t>33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200275" y="277177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774" y="1408955"/>
            <a:ext cx="8613775" cy="4382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954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968440"/>
          </a:xfrm>
        </p:spPr>
        <p:txBody>
          <a:bodyPr>
            <a:normAutofit fontScale="90000"/>
          </a:bodyPr>
          <a:lstStyle/>
          <a:p>
            <a:pPr algn="l"/>
            <a:r>
              <a:rPr lang="en-US" sz="4400" dirty="0"/>
              <a:t>CHOOSING TEXT PROCESSING and features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913774" y="6485437"/>
            <a:ext cx="6672887" cy="365125"/>
          </a:xfrm>
        </p:spPr>
        <p:txBody>
          <a:bodyPr/>
          <a:lstStyle/>
          <a:p>
            <a:r>
              <a:rPr lang="en-US" smtClean="0"/>
              <a:t>Economic news article tone and relevance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514011" y="6485438"/>
            <a:ext cx="764215" cy="365125"/>
          </a:xfrm>
        </p:spPr>
        <p:txBody>
          <a:bodyPr/>
          <a:lstStyle/>
          <a:p>
            <a:fld id="{6113E31D-E2AB-40D1-8B51-AFA5AFEF393A}" type="slidenum">
              <a:rPr lang="en-US" smtClean="0"/>
              <a:t>34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200275" y="277177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774" y="1002047"/>
            <a:ext cx="9815945" cy="5483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085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968440"/>
          </a:xfrm>
        </p:spPr>
        <p:txBody>
          <a:bodyPr>
            <a:normAutofit fontScale="90000"/>
          </a:bodyPr>
          <a:lstStyle/>
          <a:p>
            <a:pPr algn="l"/>
            <a:r>
              <a:rPr lang="en-US" sz="4400" dirty="0"/>
              <a:t>CHOOSING TEXT PROCESSING and features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913774" y="6485437"/>
            <a:ext cx="6672887" cy="365125"/>
          </a:xfrm>
        </p:spPr>
        <p:txBody>
          <a:bodyPr/>
          <a:lstStyle/>
          <a:p>
            <a:r>
              <a:rPr lang="en-US" smtClean="0"/>
              <a:t>Economic news article tone and relevance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514011" y="6485438"/>
            <a:ext cx="764215" cy="365125"/>
          </a:xfrm>
        </p:spPr>
        <p:txBody>
          <a:bodyPr/>
          <a:lstStyle/>
          <a:p>
            <a:fld id="{6113E31D-E2AB-40D1-8B51-AFA5AFEF393A}" type="slidenum">
              <a:rPr lang="en-US" smtClean="0"/>
              <a:t>35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200275" y="277177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774" y="1059368"/>
            <a:ext cx="6375623" cy="5311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075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968440"/>
          </a:xfrm>
        </p:spPr>
        <p:txBody>
          <a:bodyPr>
            <a:normAutofit fontScale="90000"/>
          </a:bodyPr>
          <a:lstStyle/>
          <a:p>
            <a:pPr algn="l"/>
            <a:r>
              <a:rPr lang="en-US" sz="4400" dirty="0"/>
              <a:t>CHOOSING TEXT PROCESSING and features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913774" y="6485437"/>
            <a:ext cx="6672887" cy="365125"/>
          </a:xfrm>
        </p:spPr>
        <p:txBody>
          <a:bodyPr/>
          <a:lstStyle/>
          <a:p>
            <a:r>
              <a:rPr lang="en-US" smtClean="0"/>
              <a:t>Economic news article tone and relevance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514011" y="6485438"/>
            <a:ext cx="764215" cy="365125"/>
          </a:xfrm>
        </p:spPr>
        <p:txBody>
          <a:bodyPr/>
          <a:lstStyle/>
          <a:p>
            <a:fld id="{6113E31D-E2AB-40D1-8B51-AFA5AFEF393A}" type="slidenum">
              <a:rPr lang="en-US" smtClean="0"/>
              <a:t>36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200275" y="277177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033" y="1553116"/>
            <a:ext cx="8718013" cy="4238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680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968440"/>
          </a:xfrm>
        </p:spPr>
        <p:txBody>
          <a:bodyPr>
            <a:normAutofit fontScale="90000"/>
          </a:bodyPr>
          <a:lstStyle/>
          <a:p>
            <a:pPr algn="l"/>
            <a:r>
              <a:rPr lang="en-US" sz="4400" dirty="0"/>
              <a:t>CHOOSING TEXT PROCESSING and features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913774" y="6485437"/>
            <a:ext cx="6672887" cy="365125"/>
          </a:xfrm>
        </p:spPr>
        <p:txBody>
          <a:bodyPr/>
          <a:lstStyle/>
          <a:p>
            <a:r>
              <a:rPr lang="en-US" smtClean="0"/>
              <a:t>Economic news article tone and relevance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514011" y="6485438"/>
            <a:ext cx="764215" cy="365125"/>
          </a:xfrm>
        </p:spPr>
        <p:txBody>
          <a:bodyPr/>
          <a:lstStyle/>
          <a:p>
            <a:fld id="{6113E31D-E2AB-40D1-8B51-AFA5AFEF393A}" type="slidenum">
              <a:rPr lang="en-US" smtClean="0"/>
              <a:t>37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200275" y="277177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sz="3600" cap="none" dirty="0" smtClean="0"/>
              <a:t>Process was repeated for other combinations (e.g. no stem, no stop words, just remove punctuation).</a:t>
            </a:r>
          </a:p>
          <a:p>
            <a:r>
              <a:rPr lang="en-US" sz="3600" cap="none" dirty="0" smtClean="0"/>
              <a:t>I settled for:</a:t>
            </a:r>
          </a:p>
          <a:p>
            <a:pPr lvl="1"/>
            <a:r>
              <a:rPr lang="en-US" sz="3400" cap="none" dirty="0" smtClean="0"/>
              <a:t>Using the balanced dataset (uses ‘relevance’ as labels).</a:t>
            </a:r>
          </a:p>
          <a:p>
            <a:pPr lvl="1"/>
            <a:r>
              <a:rPr lang="en-US" sz="3400" cap="none" dirty="0" smtClean="0"/>
              <a:t>Using </a:t>
            </a:r>
            <a:r>
              <a:rPr lang="en-US" sz="3400" cap="none" dirty="0" err="1" smtClean="0"/>
              <a:t>CountVectorizer</a:t>
            </a:r>
            <a:r>
              <a:rPr lang="en-US" sz="3400" cap="none" dirty="0" smtClean="0"/>
              <a:t>.</a:t>
            </a:r>
          </a:p>
          <a:p>
            <a:pPr lvl="1"/>
            <a:r>
              <a:rPr lang="en-US" sz="3400" cap="none" dirty="0" smtClean="0"/>
              <a:t>Using Porter stemming and stop words.</a:t>
            </a:r>
          </a:p>
          <a:p>
            <a:pPr lvl="1"/>
            <a:r>
              <a:rPr lang="en-US" sz="3400" cap="none" dirty="0" smtClean="0"/>
              <a:t>Using ‘</a:t>
            </a:r>
            <a:r>
              <a:rPr lang="en-US" sz="3400" cap="none" dirty="0" err="1" smtClean="0"/>
              <a:t>article_text</a:t>
            </a:r>
            <a:r>
              <a:rPr lang="en-US" sz="3400" cap="none" dirty="0" smtClean="0"/>
              <a:t>’ as features.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8633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968440"/>
          </a:xfrm>
        </p:spPr>
        <p:txBody>
          <a:bodyPr>
            <a:normAutofit/>
          </a:bodyPr>
          <a:lstStyle/>
          <a:p>
            <a:pPr algn="l"/>
            <a:r>
              <a:rPr lang="en-US" sz="4400" dirty="0" smtClean="0"/>
              <a:t>Running default ml models</a:t>
            </a:r>
            <a:endParaRPr lang="en-US" sz="4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913774" y="6485437"/>
            <a:ext cx="6672887" cy="365125"/>
          </a:xfrm>
        </p:spPr>
        <p:txBody>
          <a:bodyPr/>
          <a:lstStyle/>
          <a:p>
            <a:r>
              <a:rPr lang="en-US" smtClean="0"/>
              <a:t>Economic news article tone and relevance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514011" y="6485438"/>
            <a:ext cx="764215" cy="365125"/>
          </a:xfrm>
        </p:spPr>
        <p:txBody>
          <a:bodyPr/>
          <a:lstStyle/>
          <a:p>
            <a:fld id="{6113E31D-E2AB-40D1-8B51-AFA5AFEF393A}" type="slidenum">
              <a:rPr lang="en-US" smtClean="0"/>
              <a:t>38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200275" y="277177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839" y="1855022"/>
            <a:ext cx="11489473" cy="2798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53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968440"/>
          </a:xfrm>
        </p:spPr>
        <p:txBody>
          <a:bodyPr>
            <a:normAutofit/>
          </a:bodyPr>
          <a:lstStyle/>
          <a:p>
            <a:pPr algn="l"/>
            <a:r>
              <a:rPr lang="en-US" sz="4400" dirty="0" smtClean="0"/>
              <a:t>Running default ml models</a:t>
            </a:r>
            <a:endParaRPr lang="en-US" sz="4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913774" y="6485437"/>
            <a:ext cx="6672887" cy="365125"/>
          </a:xfrm>
        </p:spPr>
        <p:txBody>
          <a:bodyPr/>
          <a:lstStyle/>
          <a:p>
            <a:r>
              <a:rPr lang="en-US" smtClean="0"/>
              <a:t>Economic news article tone and relevance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514011" y="6485438"/>
            <a:ext cx="764215" cy="365125"/>
          </a:xfrm>
        </p:spPr>
        <p:txBody>
          <a:bodyPr/>
          <a:lstStyle/>
          <a:p>
            <a:fld id="{6113E31D-E2AB-40D1-8B51-AFA5AFEF393A}" type="slidenum">
              <a:rPr lang="en-US" smtClean="0"/>
              <a:t>39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200275" y="277177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774" y="1102077"/>
            <a:ext cx="7738533" cy="5463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929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968440"/>
          </a:xfrm>
        </p:spPr>
        <p:txBody>
          <a:bodyPr>
            <a:normAutofit/>
          </a:bodyPr>
          <a:lstStyle/>
          <a:p>
            <a:pPr algn="l"/>
            <a:r>
              <a:rPr lang="en-US" sz="4400" dirty="0" smtClean="0"/>
              <a:t>EDA</a:t>
            </a:r>
            <a:endParaRPr lang="en-US" sz="4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913774" y="6496590"/>
            <a:ext cx="6672887" cy="365125"/>
          </a:xfrm>
        </p:spPr>
        <p:txBody>
          <a:bodyPr/>
          <a:lstStyle/>
          <a:p>
            <a:r>
              <a:rPr lang="en-US" smtClean="0"/>
              <a:t>Economic news article tone and relevance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514011" y="6496590"/>
            <a:ext cx="764215" cy="365125"/>
          </a:xfrm>
        </p:spPr>
        <p:txBody>
          <a:bodyPr/>
          <a:lstStyle/>
          <a:p>
            <a:fld id="{6113E31D-E2AB-40D1-8B51-AFA5AFEF393A}" type="slidenum">
              <a:rPr lang="en-US" smtClean="0"/>
              <a:t>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sz="3200" cap="none" dirty="0" smtClean="0"/>
              <a:t>Using ’relevance’ as labels</a:t>
            </a:r>
            <a:r>
              <a:rPr lang="en-US" sz="3200" dirty="0" smtClean="0"/>
              <a:t>:</a:t>
            </a:r>
          </a:p>
          <a:p>
            <a:endParaRPr lang="en-US" dirty="0" smtClean="0"/>
          </a:p>
          <a:p>
            <a:r>
              <a:rPr lang="en-US" sz="3200" cap="none" dirty="0" smtClean="0"/>
              <a:t>Convert then to numeric</a:t>
            </a:r>
            <a:r>
              <a:rPr lang="en-US" sz="3200" dirty="0" smtClean="0"/>
              <a:t>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8998" y="1717675"/>
            <a:ext cx="5308600" cy="4165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" y="2991090"/>
            <a:ext cx="2044700" cy="7239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280" y="4261948"/>
            <a:ext cx="1155700" cy="7493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1087" y="4264130"/>
            <a:ext cx="1130300" cy="5461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4587" y="5180247"/>
            <a:ext cx="1206500" cy="558800"/>
          </a:xfrm>
          <a:prstGeom prst="rect">
            <a:avLst/>
          </a:prstGeom>
        </p:spPr>
      </p:pic>
      <p:sp>
        <p:nvSpPr>
          <p:cNvPr id="12" name="Frame 11"/>
          <p:cNvSpPr/>
          <p:nvPr/>
        </p:nvSpPr>
        <p:spPr>
          <a:xfrm>
            <a:off x="5999356" y="3681537"/>
            <a:ext cx="3200400" cy="210239"/>
          </a:xfrm>
          <a:prstGeom prst="fram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0607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968440"/>
          </a:xfrm>
        </p:spPr>
        <p:txBody>
          <a:bodyPr>
            <a:normAutofit/>
          </a:bodyPr>
          <a:lstStyle/>
          <a:p>
            <a:pPr algn="l"/>
            <a:r>
              <a:rPr lang="en-US" sz="4400" dirty="0" smtClean="0"/>
              <a:t>Running default ml models</a:t>
            </a:r>
            <a:endParaRPr lang="en-US" sz="4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913774" y="6485437"/>
            <a:ext cx="6672887" cy="365125"/>
          </a:xfrm>
        </p:spPr>
        <p:txBody>
          <a:bodyPr/>
          <a:lstStyle/>
          <a:p>
            <a:r>
              <a:rPr lang="en-US" smtClean="0"/>
              <a:t>Economic news article tone and relevance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514011" y="6485438"/>
            <a:ext cx="764215" cy="365125"/>
          </a:xfrm>
        </p:spPr>
        <p:txBody>
          <a:bodyPr/>
          <a:lstStyle/>
          <a:p>
            <a:fld id="{6113E31D-E2AB-40D1-8B51-AFA5AFEF393A}" type="slidenum">
              <a:rPr lang="en-US" smtClean="0"/>
              <a:t>40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200275" y="277177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227" y="1084100"/>
            <a:ext cx="6504485" cy="540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779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968440"/>
          </a:xfrm>
        </p:spPr>
        <p:txBody>
          <a:bodyPr>
            <a:normAutofit/>
          </a:bodyPr>
          <a:lstStyle/>
          <a:p>
            <a:pPr algn="l"/>
            <a:r>
              <a:rPr lang="en-US" sz="4400" dirty="0" smtClean="0"/>
              <a:t>Running default ml models</a:t>
            </a:r>
            <a:endParaRPr lang="en-US" sz="4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913774" y="6485437"/>
            <a:ext cx="6672887" cy="365125"/>
          </a:xfrm>
        </p:spPr>
        <p:txBody>
          <a:bodyPr/>
          <a:lstStyle/>
          <a:p>
            <a:r>
              <a:rPr lang="en-US" smtClean="0"/>
              <a:t>Economic news article tone and relevance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514011" y="6485438"/>
            <a:ext cx="764215" cy="365125"/>
          </a:xfrm>
        </p:spPr>
        <p:txBody>
          <a:bodyPr/>
          <a:lstStyle/>
          <a:p>
            <a:fld id="{6113E31D-E2AB-40D1-8B51-AFA5AFEF393A}" type="slidenum">
              <a:rPr lang="en-US" smtClean="0"/>
              <a:t>41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200275" y="277177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774" y="1638550"/>
            <a:ext cx="9371516" cy="4499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669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747" y="1445884"/>
            <a:ext cx="7116939" cy="500858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98719"/>
            <a:ext cx="10058400" cy="968440"/>
          </a:xfrm>
        </p:spPr>
        <p:txBody>
          <a:bodyPr>
            <a:normAutofit/>
          </a:bodyPr>
          <a:lstStyle/>
          <a:p>
            <a:pPr algn="l"/>
            <a:r>
              <a:rPr lang="en-US" sz="4400" dirty="0" smtClean="0"/>
              <a:t>Running default ml models</a:t>
            </a:r>
            <a:endParaRPr lang="en-US" sz="4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913774" y="6485437"/>
            <a:ext cx="6672887" cy="365125"/>
          </a:xfrm>
        </p:spPr>
        <p:txBody>
          <a:bodyPr/>
          <a:lstStyle/>
          <a:p>
            <a:r>
              <a:rPr lang="en-US" smtClean="0"/>
              <a:t>Economic news article tone and relevance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514011" y="6485438"/>
            <a:ext cx="764215" cy="365125"/>
          </a:xfrm>
        </p:spPr>
        <p:txBody>
          <a:bodyPr/>
          <a:lstStyle/>
          <a:p>
            <a:fld id="{6113E31D-E2AB-40D1-8B51-AFA5AFEF393A}" type="slidenum">
              <a:rPr lang="en-US" smtClean="0"/>
              <a:t>42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200275" y="277177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0922" y="2245549"/>
            <a:ext cx="5298189" cy="3644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716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968440"/>
          </a:xfrm>
        </p:spPr>
        <p:txBody>
          <a:bodyPr>
            <a:normAutofit/>
          </a:bodyPr>
          <a:lstStyle/>
          <a:p>
            <a:pPr algn="l"/>
            <a:r>
              <a:rPr lang="en-US" sz="4400" dirty="0" smtClean="0"/>
              <a:t>Running default ml models</a:t>
            </a:r>
            <a:endParaRPr lang="en-US" sz="4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913774" y="6485437"/>
            <a:ext cx="6672887" cy="365125"/>
          </a:xfrm>
        </p:spPr>
        <p:txBody>
          <a:bodyPr/>
          <a:lstStyle/>
          <a:p>
            <a:r>
              <a:rPr lang="en-US" smtClean="0"/>
              <a:t>Economic news article tone and relevance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514011" y="6485438"/>
            <a:ext cx="764215" cy="365125"/>
          </a:xfrm>
        </p:spPr>
        <p:txBody>
          <a:bodyPr/>
          <a:lstStyle/>
          <a:p>
            <a:fld id="{6113E31D-E2AB-40D1-8B51-AFA5AFEF393A}" type="slidenum">
              <a:rPr lang="en-US" smtClean="0"/>
              <a:t>43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200275" y="277177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774" y="1026081"/>
            <a:ext cx="7560733" cy="5459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027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968440"/>
          </a:xfrm>
        </p:spPr>
        <p:txBody>
          <a:bodyPr>
            <a:normAutofit/>
          </a:bodyPr>
          <a:lstStyle/>
          <a:p>
            <a:pPr algn="l"/>
            <a:r>
              <a:rPr lang="en-US" sz="4400" dirty="0" smtClean="0"/>
              <a:t>Running default ml models</a:t>
            </a:r>
            <a:endParaRPr lang="en-US" sz="4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913774" y="6485437"/>
            <a:ext cx="6672887" cy="365125"/>
          </a:xfrm>
        </p:spPr>
        <p:txBody>
          <a:bodyPr/>
          <a:lstStyle/>
          <a:p>
            <a:r>
              <a:rPr lang="en-US" smtClean="0"/>
              <a:t>Economic news article tone and relevance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514011" y="6485438"/>
            <a:ext cx="764215" cy="365125"/>
          </a:xfrm>
        </p:spPr>
        <p:txBody>
          <a:bodyPr/>
          <a:lstStyle/>
          <a:p>
            <a:fld id="{6113E31D-E2AB-40D1-8B51-AFA5AFEF393A}" type="slidenum">
              <a:rPr lang="en-US" smtClean="0"/>
              <a:t>44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200275" y="277177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742" y="1033341"/>
            <a:ext cx="6678919" cy="5511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227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968440"/>
          </a:xfrm>
        </p:spPr>
        <p:txBody>
          <a:bodyPr>
            <a:normAutofit/>
          </a:bodyPr>
          <a:lstStyle/>
          <a:p>
            <a:pPr algn="l"/>
            <a:r>
              <a:rPr lang="en-US" sz="4400" dirty="0" smtClean="0"/>
              <a:t>Running default ml models</a:t>
            </a:r>
            <a:endParaRPr lang="en-US" sz="4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913774" y="6485437"/>
            <a:ext cx="6672887" cy="365125"/>
          </a:xfrm>
        </p:spPr>
        <p:txBody>
          <a:bodyPr/>
          <a:lstStyle/>
          <a:p>
            <a:r>
              <a:rPr lang="en-US" smtClean="0"/>
              <a:t>Economic news article tone and relevance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514011" y="6485438"/>
            <a:ext cx="764215" cy="365125"/>
          </a:xfrm>
        </p:spPr>
        <p:txBody>
          <a:bodyPr/>
          <a:lstStyle/>
          <a:p>
            <a:fld id="{6113E31D-E2AB-40D1-8B51-AFA5AFEF393A}" type="slidenum">
              <a:rPr lang="en-US" smtClean="0"/>
              <a:t>45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200275" y="277177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774" y="1749348"/>
            <a:ext cx="6083300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531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968440"/>
          </a:xfrm>
        </p:spPr>
        <p:txBody>
          <a:bodyPr>
            <a:normAutofit/>
          </a:bodyPr>
          <a:lstStyle/>
          <a:p>
            <a:pPr algn="l"/>
            <a:r>
              <a:rPr lang="en-US" sz="4400" dirty="0" smtClean="0"/>
              <a:t>Running default ml models</a:t>
            </a:r>
            <a:endParaRPr lang="en-US" sz="4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913774" y="6485437"/>
            <a:ext cx="6672887" cy="365125"/>
          </a:xfrm>
        </p:spPr>
        <p:txBody>
          <a:bodyPr/>
          <a:lstStyle/>
          <a:p>
            <a:r>
              <a:rPr lang="en-US" smtClean="0"/>
              <a:t>Economic news article tone and relevance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514011" y="6485438"/>
            <a:ext cx="764215" cy="365125"/>
          </a:xfrm>
        </p:spPr>
        <p:txBody>
          <a:bodyPr/>
          <a:lstStyle/>
          <a:p>
            <a:fld id="{6113E31D-E2AB-40D1-8B51-AFA5AFEF393A}" type="slidenum">
              <a:rPr lang="en-US" smtClean="0"/>
              <a:t>46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200275" y="277177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774" y="1015709"/>
            <a:ext cx="7702488" cy="5469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092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968440"/>
          </a:xfrm>
        </p:spPr>
        <p:txBody>
          <a:bodyPr>
            <a:normAutofit/>
          </a:bodyPr>
          <a:lstStyle/>
          <a:p>
            <a:pPr algn="l"/>
            <a:r>
              <a:rPr lang="en-US" sz="4400" dirty="0" smtClean="0"/>
              <a:t>Running default ml models</a:t>
            </a:r>
            <a:endParaRPr lang="en-US" sz="4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913774" y="6485437"/>
            <a:ext cx="6672887" cy="365125"/>
          </a:xfrm>
        </p:spPr>
        <p:txBody>
          <a:bodyPr/>
          <a:lstStyle/>
          <a:p>
            <a:r>
              <a:rPr lang="en-US" smtClean="0"/>
              <a:t>Economic news article tone and relevance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514011" y="6485438"/>
            <a:ext cx="764215" cy="365125"/>
          </a:xfrm>
        </p:spPr>
        <p:txBody>
          <a:bodyPr/>
          <a:lstStyle/>
          <a:p>
            <a:fld id="{6113E31D-E2AB-40D1-8B51-AFA5AFEF393A}" type="slidenum">
              <a:rPr lang="en-US" smtClean="0"/>
              <a:t>47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200275" y="277177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774" y="1105976"/>
            <a:ext cx="6453713" cy="5379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6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968440"/>
          </a:xfrm>
        </p:spPr>
        <p:txBody>
          <a:bodyPr>
            <a:normAutofit/>
          </a:bodyPr>
          <a:lstStyle/>
          <a:p>
            <a:pPr algn="l"/>
            <a:r>
              <a:rPr lang="en-US" sz="4400" dirty="0" smtClean="0"/>
              <a:t>Running default ml models</a:t>
            </a:r>
            <a:endParaRPr lang="en-US" sz="4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913774" y="6485437"/>
            <a:ext cx="6672887" cy="365125"/>
          </a:xfrm>
        </p:spPr>
        <p:txBody>
          <a:bodyPr/>
          <a:lstStyle/>
          <a:p>
            <a:r>
              <a:rPr lang="en-US" smtClean="0"/>
              <a:t>Economic news article tone and relevance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514011" y="6485438"/>
            <a:ext cx="764215" cy="365125"/>
          </a:xfrm>
        </p:spPr>
        <p:txBody>
          <a:bodyPr/>
          <a:lstStyle/>
          <a:p>
            <a:fld id="{6113E31D-E2AB-40D1-8B51-AFA5AFEF393A}" type="slidenum">
              <a:rPr lang="en-US" smtClean="0"/>
              <a:t>48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200275" y="277177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774" y="1512230"/>
            <a:ext cx="6083300" cy="436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339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968440"/>
          </a:xfrm>
        </p:spPr>
        <p:txBody>
          <a:bodyPr>
            <a:normAutofit/>
          </a:bodyPr>
          <a:lstStyle/>
          <a:p>
            <a:pPr algn="l"/>
            <a:r>
              <a:rPr lang="en-US" sz="4400" dirty="0" smtClean="0"/>
              <a:t>Running default ml models</a:t>
            </a:r>
            <a:endParaRPr lang="en-US" sz="4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913774" y="6485437"/>
            <a:ext cx="6672887" cy="365125"/>
          </a:xfrm>
        </p:spPr>
        <p:txBody>
          <a:bodyPr/>
          <a:lstStyle/>
          <a:p>
            <a:r>
              <a:rPr lang="en-US" smtClean="0"/>
              <a:t>Economic news article tone and relevance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514011" y="6485438"/>
            <a:ext cx="764215" cy="365125"/>
          </a:xfrm>
        </p:spPr>
        <p:txBody>
          <a:bodyPr/>
          <a:lstStyle/>
          <a:p>
            <a:fld id="{6113E31D-E2AB-40D1-8B51-AFA5AFEF393A}" type="slidenum">
              <a:rPr lang="en-US" smtClean="0"/>
              <a:t>49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200275" y="277177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774" y="1128222"/>
            <a:ext cx="7613995" cy="5357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277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968440"/>
          </a:xfrm>
        </p:spPr>
        <p:txBody>
          <a:bodyPr>
            <a:normAutofit/>
          </a:bodyPr>
          <a:lstStyle/>
          <a:p>
            <a:pPr algn="l"/>
            <a:r>
              <a:rPr lang="en-US" sz="4400" dirty="0" smtClean="0"/>
              <a:t>EDA</a:t>
            </a:r>
            <a:endParaRPr lang="en-US" sz="4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913774" y="6485437"/>
            <a:ext cx="6672887" cy="365125"/>
          </a:xfrm>
        </p:spPr>
        <p:txBody>
          <a:bodyPr/>
          <a:lstStyle/>
          <a:p>
            <a:r>
              <a:rPr lang="en-US" smtClean="0"/>
              <a:t>Economic news article tone and relevance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514011" y="6485438"/>
            <a:ext cx="764215" cy="365125"/>
          </a:xfrm>
        </p:spPr>
        <p:txBody>
          <a:bodyPr/>
          <a:lstStyle/>
          <a:p>
            <a:fld id="{6113E31D-E2AB-40D1-8B51-AFA5AFEF393A}" type="slidenum">
              <a:rPr lang="en-US" smtClean="0"/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99781"/>
            <a:ext cx="10363826" cy="3424107"/>
          </a:xfrm>
        </p:spPr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359" y="1885831"/>
            <a:ext cx="5338976" cy="452569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203" y="4343224"/>
            <a:ext cx="5720564" cy="208523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91737" y="1303843"/>
            <a:ext cx="49024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3200" dirty="0" smtClean="0"/>
              <a:t>Our two potential features: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813313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968440"/>
          </a:xfrm>
        </p:spPr>
        <p:txBody>
          <a:bodyPr>
            <a:normAutofit/>
          </a:bodyPr>
          <a:lstStyle/>
          <a:p>
            <a:pPr algn="l"/>
            <a:r>
              <a:rPr lang="en-US" sz="4400" dirty="0" smtClean="0"/>
              <a:t>Running default ml models</a:t>
            </a:r>
            <a:endParaRPr lang="en-US" sz="4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913774" y="6485437"/>
            <a:ext cx="6672887" cy="365125"/>
          </a:xfrm>
        </p:spPr>
        <p:txBody>
          <a:bodyPr/>
          <a:lstStyle/>
          <a:p>
            <a:r>
              <a:rPr lang="en-US" smtClean="0"/>
              <a:t>Economic news article tone and relevance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514011" y="6485438"/>
            <a:ext cx="764215" cy="365125"/>
          </a:xfrm>
        </p:spPr>
        <p:txBody>
          <a:bodyPr/>
          <a:lstStyle/>
          <a:p>
            <a:fld id="{6113E31D-E2AB-40D1-8B51-AFA5AFEF393A}" type="slidenum">
              <a:rPr lang="en-US" smtClean="0"/>
              <a:t>50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200275" y="277177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774" y="970156"/>
            <a:ext cx="6586534" cy="5515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234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968440"/>
          </a:xfrm>
        </p:spPr>
        <p:txBody>
          <a:bodyPr>
            <a:normAutofit/>
          </a:bodyPr>
          <a:lstStyle/>
          <a:p>
            <a:pPr algn="l"/>
            <a:r>
              <a:rPr lang="en-US" sz="4400" dirty="0" smtClean="0"/>
              <a:t>Running default ml models</a:t>
            </a:r>
            <a:endParaRPr lang="en-US" sz="4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913774" y="6485437"/>
            <a:ext cx="6672887" cy="365125"/>
          </a:xfrm>
        </p:spPr>
        <p:txBody>
          <a:bodyPr/>
          <a:lstStyle/>
          <a:p>
            <a:r>
              <a:rPr lang="en-US" smtClean="0"/>
              <a:t>Economic news article tone and relevance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514011" y="6485438"/>
            <a:ext cx="764215" cy="365125"/>
          </a:xfrm>
        </p:spPr>
        <p:txBody>
          <a:bodyPr/>
          <a:lstStyle/>
          <a:p>
            <a:fld id="{6113E31D-E2AB-40D1-8B51-AFA5AFEF393A}" type="slidenum">
              <a:rPr lang="en-US" smtClean="0"/>
              <a:t>51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200275" y="277177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774" y="1512229"/>
            <a:ext cx="6210300" cy="436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285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745" y="1156405"/>
            <a:ext cx="7279217" cy="522584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968440"/>
          </a:xfrm>
        </p:spPr>
        <p:txBody>
          <a:bodyPr>
            <a:normAutofit/>
          </a:bodyPr>
          <a:lstStyle/>
          <a:p>
            <a:pPr algn="l"/>
            <a:r>
              <a:rPr lang="en-US" sz="4400" dirty="0" smtClean="0"/>
              <a:t>Running default ml models</a:t>
            </a:r>
            <a:endParaRPr lang="en-US" sz="4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913774" y="6485437"/>
            <a:ext cx="6672887" cy="365125"/>
          </a:xfrm>
        </p:spPr>
        <p:txBody>
          <a:bodyPr/>
          <a:lstStyle/>
          <a:p>
            <a:r>
              <a:rPr lang="en-US" smtClean="0"/>
              <a:t>Economic news article tone and relevance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514011" y="6485438"/>
            <a:ext cx="764215" cy="365125"/>
          </a:xfrm>
        </p:spPr>
        <p:txBody>
          <a:bodyPr/>
          <a:lstStyle/>
          <a:p>
            <a:fld id="{6113E31D-E2AB-40D1-8B51-AFA5AFEF393A}" type="slidenum">
              <a:rPr lang="en-US" smtClean="0"/>
              <a:t>52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200275" y="277177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8871" y="2367092"/>
            <a:ext cx="4399264" cy="3103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535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968440"/>
          </a:xfrm>
        </p:spPr>
        <p:txBody>
          <a:bodyPr>
            <a:normAutofit/>
          </a:bodyPr>
          <a:lstStyle/>
          <a:p>
            <a:pPr algn="l"/>
            <a:r>
              <a:rPr lang="en-US" sz="4400" dirty="0" smtClean="0"/>
              <a:t>Running default ml models</a:t>
            </a:r>
            <a:endParaRPr lang="en-US" sz="4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913774" y="6485437"/>
            <a:ext cx="6672887" cy="365125"/>
          </a:xfrm>
        </p:spPr>
        <p:txBody>
          <a:bodyPr/>
          <a:lstStyle/>
          <a:p>
            <a:r>
              <a:rPr lang="en-US" smtClean="0"/>
              <a:t>Economic news article tone and relevance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514011" y="6485438"/>
            <a:ext cx="764215" cy="365125"/>
          </a:xfrm>
        </p:spPr>
        <p:txBody>
          <a:bodyPr/>
          <a:lstStyle/>
          <a:p>
            <a:fld id="{6113E31D-E2AB-40D1-8B51-AFA5AFEF393A}" type="slidenum">
              <a:rPr lang="en-US" smtClean="0"/>
              <a:t>53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200275" y="277177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290" y="1949282"/>
            <a:ext cx="11094720" cy="3459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023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774" y="1048197"/>
            <a:ext cx="7718749" cy="54372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968440"/>
          </a:xfrm>
        </p:spPr>
        <p:txBody>
          <a:bodyPr>
            <a:normAutofit/>
          </a:bodyPr>
          <a:lstStyle/>
          <a:p>
            <a:pPr algn="l"/>
            <a:r>
              <a:rPr lang="en-US" sz="4400" dirty="0" smtClean="0"/>
              <a:t>Running default ml models</a:t>
            </a:r>
            <a:endParaRPr lang="en-US" sz="4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913774" y="6485437"/>
            <a:ext cx="6672887" cy="365125"/>
          </a:xfrm>
        </p:spPr>
        <p:txBody>
          <a:bodyPr/>
          <a:lstStyle/>
          <a:p>
            <a:r>
              <a:rPr lang="en-US" smtClean="0"/>
              <a:t>Economic news article tone and relevance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514011" y="6485438"/>
            <a:ext cx="764215" cy="365125"/>
          </a:xfrm>
        </p:spPr>
        <p:txBody>
          <a:bodyPr/>
          <a:lstStyle/>
          <a:p>
            <a:fld id="{6113E31D-E2AB-40D1-8B51-AFA5AFEF393A}" type="slidenum">
              <a:rPr lang="en-US" smtClean="0"/>
              <a:t>54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200275" y="277177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2796" y="2139289"/>
            <a:ext cx="5040942" cy="3260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896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774" y="1175011"/>
            <a:ext cx="7440893" cy="531042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968440"/>
          </a:xfrm>
        </p:spPr>
        <p:txBody>
          <a:bodyPr>
            <a:normAutofit/>
          </a:bodyPr>
          <a:lstStyle/>
          <a:p>
            <a:pPr algn="l"/>
            <a:r>
              <a:rPr lang="en-US" sz="4400" dirty="0" smtClean="0"/>
              <a:t>Running default ml models</a:t>
            </a:r>
            <a:endParaRPr lang="en-US" sz="4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913774" y="6485437"/>
            <a:ext cx="6672887" cy="365125"/>
          </a:xfrm>
        </p:spPr>
        <p:txBody>
          <a:bodyPr/>
          <a:lstStyle/>
          <a:p>
            <a:r>
              <a:rPr lang="en-US" smtClean="0"/>
              <a:t>Economic news article tone and relevance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514011" y="6485438"/>
            <a:ext cx="764215" cy="365125"/>
          </a:xfrm>
        </p:spPr>
        <p:txBody>
          <a:bodyPr/>
          <a:lstStyle/>
          <a:p>
            <a:fld id="{6113E31D-E2AB-40D1-8B51-AFA5AFEF393A}" type="slidenum">
              <a:rPr lang="en-US" smtClean="0"/>
              <a:t>55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200275" y="277177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9386" y="2475538"/>
            <a:ext cx="4528214" cy="3050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354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968440"/>
          </a:xfrm>
        </p:spPr>
        <p:txBody>
          <a:bodyPr>
            <a:normAutofit/>
          </a:bodyPr>
          <a:lstStyle/>
          <a:p>
            <a:pPr algn="l"/>
            <a:r>
              <a:rPr lang="en-US" sz="4400" dirty="0" smtClean="0"/>
              <a:t>Running default ml models</a:t>
            </a:r>
            <a:endParaRPr lang="en-US" sz="4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913774" y="6485437"/>
            <a:ext cx="6672887" cy="365125"/>
          </a:xfrm>
        </p:spPr>
        <p:txBody>
          <a:bodyPr/>
          <a:lstStyle/>
          <a:p>
            <a:r>
              <a:rPr lang="en-US" smtClean="0"/>
              <a:t>Economic news article tone and relevance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514011" y="6485438"/>
            <a:ext cx="764215" cy="365125"/>
          </a:xfrm>
        </p:spPr>
        <p:txBody>
          <a:bodyPr/>
          <a:lstStyle/>
          <a:p>
            <a:fld id="{6113E31D-E2AB-40D1-8B51-AFA5AFEF393A}" type="slidenum">
              <a:rPr lang="en-US" smtClean="0"/>
              <a:t>56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200275" y="277177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774" y="1672853"/>
            <a:ext cx="9602060" cy="420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38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968440"/>
          </a:xfrm>
        </p:spPr>
        <p:txBody>
          <a:bodyPr>
            <a:normAutofit/>
          </a:bodyPr>
          <a:lstStyle/>
          <a:p>
            <a:pPr algn="l"/>
            <a:r>
              <a:rPr lang="en-US" sz="4400" dirty="0" smtClean="0"/>
              <a:t>Running default ml models</a:t>
            </a:r>
            <a:endParaRPr lang="en-US" sz="4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913774" y="6485437"/>
            <a:ext cx="6672887" cy="365125"/>
          </a:xfrm>
        </p:spPr>
        <p:txBody>
          <a:bodyPr/>
          <a:lstStyle/>
          <a:p>
            <a:r>
              <a:rPr lang="en-US" smtClean="0"/>
              <a:t>Economic news article tone and relevance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514011" y="6485438"/>
            <a:ext cx="764215" cy="365125"/>
          </a:xfrm>
        </p:spPr>
        <p:txBody>
          <a:bodyPr/>
          <a:lstStyle/>
          <a:p>
            <a:fld id="{6113E31D-E2AB-40D1-8B51-AFA5AFEF393A}" type="slidenum">
              <a:rPr lang="en-US" smtClean="0"/>
              <a:t>57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200275" y="277177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774" y="1111405"/>
            <a:ext cx="7595994" cy="5233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498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968440"/>
          </a:xfrm>
        </p:spPr>
        <p:txBody>
          <a:bodyPr>
            <a:normAutofit/>
          </a:bodyPr>
          <a:lstStyle/>
          <a:p>
            <a:pPr algn="l"/>
            <a:r>
              <a:rPr lang="en-US" sz="4400" dirty="0" smtClean="0"/>
              <a:t>Learning curves</a:t>
            </a:r>
            <a:endParaRPr lang="en-US" sz="4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913774" y="6485437"/>
            <a:ext cx="6672887" cy="365125"/>
          </a:xfrm>
        </p:spPr>
        <p:txBody>
          <a:bodyPr/>
          <a:lstStyle/>
          <a:p>
            <a:r>
              <a:rPr lang="en-US" smtClean="0"/>
              <a:t>Economic news article tone and relevance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514011" y="6485438"/>
            <a:ext cx="764215" cy="365125"/>
          </a:xfrm>
        </p:spPr>
        <p:txBody>
          <a:bodyPr/>
          <a:lstStyle/>
          <a:p>
            <a:fld id="{6113E31D-E2AB-40D1-8B51-AFA5AFEF393A}" type="slidenum">
              <a:rPr lang="en-US" smtClean="0"/>
              <a:t>58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200275" y="277177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944567" y="1174514"/>
            <a:ext cx="10363826" cy="498771"/>
          </a:xfrm>
        </p:spPr>
        <p:txBody>
          <a:bodyPr>
            <a:normAutofit/>
          </a:bodyPr>
          <a:lstStyle/>
          <a:p>
            <a:r>
              <a:rPr lang="en-US" cap="none" dirty="0" smtClean="0"/>
              <a:t>http://</a:t>
            </a:r>
            <a:r>
              <a:rPr lang="en-US" cap="none" dirty="0" err="1" smtClean="0"/>
              <a:t>scikit-learn.org</a:t>
            </a:r>
            <a:r>
              <a:rPr lang="en-US" cap="none" dirty="0" smtClean="0"/>
              <a:t>/stable/</a:t>
            </a:r>
            <a:r>
              <a:rPr lang="en-US" cap="none" dirty="0" err="1" smtClean="0"/>
              <a:t>auto_examples</a:t>
            </a:r>
            <a:r>
              <a:rPr lang="en-US" cap="none" dirty="0" smtClean="0"/>
              <a:t>/</a:t>
            </a:r>
            <a:r>
              <a:rPr lang="en-US" cap="none" dirty="0" err="1" smtClean="0"/>
              <a:t>model_selection</a:t>
            </a:r>
            <a:r>
              <a:rPr lang="en-US" cap="none" dirty="0" smtClean="0"/>
              <a:t>/</a:t>
            </a:r>
            <a:r>
              <a:rPr lang="en-US" cap="none" dirty="0" err="1" smtClean="0"/>
              <a:t>plot_learning_curve.html</a:t>
            </a:r>
            <a:endParaRPr lang="en-US" cap="none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5864" y="1673285"/>
            <a:ext cx="6776444" cy="4812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666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968440"/>
          </a:xfrm>
        </p:spPr>
        <p:txBody>
          <a:bodyPr>
            <a:normAutofit/>
          </a:bodyPr>
          <a:lstStyle/>
          <a:p>
            <a:pPr algn="l"/>
            <a:r>
              <a:rPr lang="en-US" sz="4400" dirty="0" smtClean="0"/>
              <a:t>Learning curves</a:t>
            </a:r>
            <a:endParaRPr lang="en-US" sz="4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913774" y="6485437"/>
            <a:ext cx="6672887" cy="365125"/>
          </a:xfrm>
        </p:spPr>
        <p:txBody>
          <a:bodyPr/>
          <a:lstStyle/>
          <a:p>
            <a:r>
              <a:rPr lang="en-US" smtClean="0"/>
              <a:t>Economic news article tone and relevance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514011" y="6485438"/>
            <a:ext cx="764215" cy="365125"/>
          </a:xfrm>
        </p:spPr>
        <p:txBody>
          <a:bodyPr/>
          <a:lstStyle/>
          <a:p>
            <a:fld id="{6113E31D-E2AB-40D1-8B51-AFA5AFEF393A}" type="slidenum">
              <a:rPr lang="en-US" smtClean="0"/>
              <a:t>59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200275" y="277177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097280" y="1258887"/>
            <a:ext cx="7138752" cy="4985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148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968440"/>
          </a:xfrm>
        </p:spPr>
        <p:txBody>
          <a:bodyPr>
            <a:normAutofit/>
          </a:bodyPr>
          <a:lstStyle/>
          <a:p>
            <a:pPr algn="l"/>
            <a:r>
              <a:rPr lang="en-US" sz="4400" dirty="0" smtClean="0"/>
              <a:t>EDA</a:t>
            </a:r>
            <a:endParaRPr lang="en-US" sz="4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913774" y="6485437"/>
            <a:ext cx="6672887" cy="365125"/>
          </a:xfrm>
        </p:spPr>
        <p:txBody>
          <a:bodyPr/>
          <a:lstStyle/>
          <a:p>
            <a:r>
              <a:rPr lang="en-US" smtClean="0"/>
              <a:t>Economic news article tone and relevance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514011" y="6485438"/>
            <a:ext cx="764215" cy="365125"/>
          </a:xfrm>
        </p:spPr>
        <p:txBody>
          <a:bodyPr/>
          <a:lstStyle/>
          <a:p>
            <a:fld id="{6113E31D-E2AB-40D1-8B51-AFA5AFEF393A}" type="slidenum">
              <a:rPr lang="en-US" smtClean="0"/>
              <a:t>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957" y="1132852"/>
            <a:ext cx="7778255" cy="5352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609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968440"/>
          </a:xfrm>
        </p:spPr>
        <p:txBody>
          <a:bodyPr>
            <a:normAutofit/>
          </a:bodyPr>
          <a:lstStyle/>
          <a:p>
            <a:pPr algn="l"/>
            <a:r>
              <a:rPr lang="en-US" sz="4400" dirty="0" smtClean="0"/>
              <a:t>Grid search</a:t>
            </a:r>
            <a:endParaRPr lang="en-US" sz="4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913774" y="6485437"/>
            <a:ext cx="6672887" cy="365125"/>
          </a:xfrm>
        </p:spPr>
        <p:txBody>
          <a:bodyPr/>
          <a:lstStyle/>
          <a:p>
            <a:r>
              <a:rPr lang="en-US" smtClean="0"/>
              <a:t>Economic news article tone and relevance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514011" y="6485438"/>
            <a:ext cx="764215" cy="365125"/>
          </a:xfrm>
        </p:spPr>
        <p:txBody>
          <a:bodyPr/>
          <a:lstStyle/>
          <a:p>
            <a:fld id="{6113E31D-E2AB-40D1-8B51-AFA5AFEF393A}" type="slidenum">
              <a:rPr lang="en-US" smtClean="0"/>
              <a:t>60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200275" y="277177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097280" y="1255044"/>
            <a:ext cx="8791728" cy="342423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" y="4677129"/>
            <a:ext cx="9991725" cy="1542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337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968440"/>
          </a:xfrm>
        </p:spPr>
        <p:txBody>
          <a:bodyPr>
            <a:normAutofit/>
          </a:bodyPr>
          <a:lstStyle/>
          <a:p>
            <a:pPr algn="l"/>
            <a:r>
              <a:rPr lang="en-US" sz="4400" dirty="0" smtClean="0"/>
              <a:t>Grid search</a:t>
            </a:r>
            <a:endParaRPr lang="en-US" sz="4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913774" y="6485437"/>
            <a:ext cx="6672887" cy="365125"/>
          </a:xfrm>
        </p:spPr>
        <p:txBody>
          <a:bodyPr/>
          <a:lstStyle/>
          <a:p>
            <a:r>
              <a:rPr lang="en-US" smtClean="0"/>
              <a:t>Economic news article tone and relevance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514011" y="6485438"/>
            <a:ext cx="764215" cy="365125"/>
          </a:xfrm>
        </p:spPr>
        <p:txBody>
          <a:bodyPr/>
          <a:lstStyle/>
          <a:p>
            <a:fld id="{6113E31D-E2AB-40D1-8B51-AFA5AFEF393A}" type="slidenum">
              <a:rPr lang="en-US" smtClean="0"/>
              <a:t>61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200275" y="277177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097280" y="1255044"/>
            <a:ext cx="8791728" cy="342423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" y="4677129"/>
            <a:ext cx="9991725" cy="1542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925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774" y="1066800"/>
            <a:ext cx="7517694" cy="533580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64286"/>
            <a:ext cx="10058400" cy="968440"/>
          </a:xfrm>
        </p:spPr>
        <p:txBody>
          <a:bodyPr>
            <a:normAutofit/>
          </a:bodyPr>
          <a:lstStyle/>
          <a:p>
            <a:pPr algn="l"/>
            <a:r>
              <a:rPr lang="en-US" sz="4400" dirty="0" smtClean="0"/>
              <a:t>Grid search</a:t>
            </a:r>
            <a:endParaRPr lang="en-US" sz="4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913774" y="6485437"/>
            <a:ext cx="6672887" cy="365125"/>
          </a:xfrm>
        </p:spPr>
        <p:txBody>
          <a:bodyPr/>
          <a:lstStyle/>
          <a:p>
            <a:r>
              <a:rPr lang="en-US" smtClean="0"/>
              <a:t>Economic news article tone and relevance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514011" y="6485438"/>
            <a:ext cx="764215" cy="365125"/>
          </a:xfrm>
        </p:spPr>
        <p:txBody>
          <a:bodyPr/>
          <a:lstStyle/>
          <a:p>
            <a:fld id="{6113E31D-E2AB-40D1-8B51-AFA5AFEF393A}" type="slidenum">
              <a:rPr lang="en-US" smtClean="0"/>
              <a:t>62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200275" y="277177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3326" y="2367092"/>
            <a:ext cx="4747322" cy="3211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448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968440"/>
          </a:xfrm>
        </p:spPr>
        <p:txBody>
          <a:bodyPr>
            <a:normAutofit/>
          </a:bodyPr>
          <a:lstStyle/>
          <a:p>
            <a:pPr algn="l"/>
            <a:r>
              <a:rPr lang="en-US" sz="4400" dirty="0" smtClean="0"/>
              <a:t>Grid search</a:t>
            </a:r>
            <a:endParaRPr lang="en-US" sz="4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913774" y="6485437"/>
            <a:ext cx="6672887" cy="365125"/>
          </a:xfrm>
        </p:spPr>
        <p:txBody>
          <a:bodyPr/>
          <a:lstStyle/>
          <a:p>
            <a:r>
              <a:rPr lang="en-US" smtClean="0"/>
              <a:t>Economic news article tone and relevance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514011" y="6485438"/>
            <a:ext cx="764215" cy="365125"/>
          </a:xfrm>
        </p:spPr>
        <p:txBody>
          <a:bodyPr/>
          <a:lstStyle/>
          <a:p>
            <a:fld id="{6113E31D-E2AB-40D1-8B51-AFA5AFEF393A}" type="slidenum">
              <a:rPr lang="en-US" smtClean="0"/>
              <a:t>63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200275" y="277177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774" y="2188618"/>
            <a:ext cx="8216900" cy="394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73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774" y="1117570"/>
            <a:ext cx="7594075" cy="53678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968440"/>
          </a:xfrm>
        </p:spPr>
        <p:txBody>
          <a:bodyPr>
            <a:normAutofit/>
          </a:bodyPr>
          <a:lstStyle/>
          <a:p>
            <a:pPr algn="l"/>
            <a:r>
              <a:rPr lang="en-US" sz="4400" dirty="0" smtClean="0"/>
              <a:t>Grid search</a:t>
            </a:r>
            <a:endParaRPr lang="en-US" sz="4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913774" y="6485437"/>
            <a:ext cx="6672887" cy="365125"/>
          </a:xfrm>
        </p:spPr>
        <p:txBody>
          <a:bodyPr/>
          <a:lstStyle/>
          <a:p>
            <a:r>
              <a:rPr lang="en-US" smtClean="0"/>
              <a:t>Economic news article tone and relevance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514011" y="6485438"/>
            <a:ext cx="764215" cy="365125"/>
          </a:xfrm>
        </p:spPr>
        <p:txBody>
          <a:bodyPr/>
          <a:lstStyle/>
          <a:p>
            <a:fld id="{6113E31D-E2AB-40D1-8B51-AFA5AFEF393A}" type="slidenum">
              <a:rPr lang="en-US" smtClean="0"/>
              <a:t>64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200275" y="277177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3280" y="2402590"/>
            <a:ext cx="4587938" cy="3353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409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968440"/>
          </a:xfrm>
        </p:spPr>
        <p:txBody>
          <a:bodyPr>
            <a:normAutofit/>
          </a:bodyPr>
          <a:lstStyle/>
          <a:p>
            <a:pPr algn="l"/>
            <a:r>
              <a:rPr lang="en-US" sz="4400" dirty="0" smtClean="0"/>
              <a:t>Grid search</a:t>
            </a:r>
            <a:endParaRPr lang="en-US" sz="4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913774" y="6485437"/>
            <a:ext cx="6672887" cy="365125"/>
          </a:xfrm>
        </p:spPr>
        <p:txBody>
          <a:bodyPr/>
          <a:lstStyle/>
          <a:p>
            <a:r>
              <a:rPr lang="en-US" smtClean="0"/>
              <a:t>Economic news article tone and relevance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514011" y="6485438"/>
            <a:ext cx="764215" cy="365125"/>
          </a:xfrm>
        </p:spPr>
        <p:txBody>
          <a:bodyPr/>
          <a:lstStyle/>
          <a:p>
            <a:fld id="{6113E31D-E2AB-40D1-8B51-AFA5AFEF393A}" type="slidenum">
              <a:rPr lang="en-US" smtClean="0"/>
              <a:t>65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200275" y="277177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774" y="1255044"/>
            <a:ext cx="8922807" cy="310853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774" y="4314135"/>
            <a:ext cx="9011562" cy="2152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656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774" y="1368662"/>
            <a:ext cx="6979356" cy="500315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968440"/>
          </a:xfrm>
        </p:spPr>
        <p:txBody>
          <a:bodyPr>
            <a:normAutofit/>
          </a:bodyPr>
          <a:lstStyle/>
          <a:p>
            <a:pPr algn="l"/>
            <a:r>
              <a:rPr lang="en-US" sz="4400" dirty="0" smtClean="0"/>
              <a:t>Grid search</a:t>
            </a:r>
            <a:endParaRPr lang="en-US" sz="4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913774" y="6485437"/>
            <a:ext cx="6672887" cy="365125"/>
          </a:xfrm>
        </p:spPr>
        <p:txBody>
          <a:bodyPr/>
          <a:lstStyle/>
          <a:p>
            <a:r>
              <a:rPr lang="en-US" smtClean="0"/>
              <a:t>Economic news article tone and relevance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514011" y="6485438"/>
            <a:ext cx="764215" cy="365125"/>
          </a:xfrm>
        </p:spPr>
        <p:txBody>
          <a:bodyPr/>
          <a:lstStyle/>
          <a:p>
            <a:fld id="{6113E31D-E2AB-40D1-8B51-AFA5AFEF393A}" type="slidenum">
              <a:rPr lang="en-US" smtClean="0"/>
              <a:t>66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200275" y="277177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7632" y="2179734"/>
            <a:ext cx="4322257" cy="3023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420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968440"/>
          </a:xfrm>
        </p:spPr>
        <p:txBody>
          <a:bodyPr>
            <a:normAutofit/>
          </a:bodyPr>
          <a:lstStyle/>
          <a:p>
            <a:pPr algn="l"/>
            <a:r>
              <a:rPr lang="en-US" sz="4400" dirty="0" smtClean="0"/>
              <a:t>Grid search</a:t>
            </a:r>
            <a:endParaRPr lang="en-US" sz="4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913774" y="6485437"/>
            <a:ext cx="6672887" cy="365125"/>
          </a:xfrm>
        </p:spPr>
        <p:txBody>
          <a:bodyPr/>
          <a:lstStyle/>
          <a:p>
            <a:r>
              <a:rPr lang="en-US" smtClean="0"/>
              <a:t>Economic news article tone and relevance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514011" y="6485438"/>
            <a:ext cx="764215" cy="365125"/>
          </a:xfrm>
        </p:spPr>
        <p:txBody>
          <a:bodyPr/>
          <a:lstStyle/>
          <a:p>
            <a:fld id="{6113E31D-E2AB-40D1-8B51-AFA5AFEF393A}" type="slidenum">
              <a:rPr lang="en-US" smtClean="0"/>
              <a:t>67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200275" y="277177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774" y="1165449"/>
            <a:ext cx="6352409" cy="5279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450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968440"/>
          </a:xfrm>
        </p:spPr>
        <p:txBody>
          <a:bodyPr>
            <a:normAutofit/>
          </a:bodyPr>
          <a:lstStyle/>
          <a:p>
            <a:pPr algn="l"/>
            <a:r>
              <a:rPr lang="en-US" sz="4400" dirty="0" smtClean="0"/>
              <a:t>Grid search</a:t>
            </a:r>
            <a:endParaRPr lang="en-US" sz="4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913774" y="6485437"/>
            <a:ext cx="6672887" cy="365125"/>
          </a:xfrm>
        </p:spPr>
        <p:txBody>
          <a:bodyPr/>
          <a:lstStyle/>
          <a:p>
            <a:r>
              <a:rPr lang="en-US" smtClean="0"/>
              <a:t>Economic news article tone and relevance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514011" y="6485438"/>
            <a:ext cx="764215" cy="365125"/>
          </a:xfrm>
        </p:spPr>
        <p:txBody>
          <a:bodyPr/>
          <a:lstStyle/>
          <a:p>
            <a:fld id="{6113E31D-E2AB-40D1-8B51-AFA5AFEF393A}" type="slidenum">
              <a:rPr lang="en-US" smtClean="0"/>
              <a:t>68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200275" y="277177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774" y="1221591"/>
            <a:ext cx="8520493" cy="313513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774" y="4289025"/>
            <a:ext cx="8793480" cy="2139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097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774" y="1018714"/>
            <a:ext cx="7539567" cy="546672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968440"/>
          </a:xfrm>
        </p:spPr>
        <p:txBody>
          <a:bodyPr>
            <a:normAutofit/>
          </a:bodyPr>
          <a:lstStyle/>
          <a:p>
            <a:pPr algn="l"/>
            <a:r>
              <a:rPr lang="en-US" sz="4400" dirty="0" smtClean="0"/>
              <a:t>Grid search</a:t>
            </a:r>
            <a:endParaRPr lang="en-US" sz="4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913774" y="6485437"/>
            <a:ext cx="6672887" cy="365125"/>
          </a:xfrm>
        </p:spPr>
        <p:txBody>
          <a:bodyPr/>
          <a:lstStyle/>
          <a:p>
            <a:r>
              <a:rPr lang="en-US" smtClean="0"/>
              <a:t>Economic news article tone and relevance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514011" y="6485438"/>
            <a:ext cx="764215" cy="365125"/>
          </a:xfrm>
        </p:spPr>
        <p:txBody>
          <a:bodyPr/>
          <a:lstStyle/>
          <a:p>
            <a:fld id="{6113E31D-E2AB-40D1-8B51-AFA5AFEF393A}" type="slidenum">
              <a:rPr lang="en-US" smtClean="0"/>
              <a:t>69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200275" y="277177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9879" y="2367092"/>
            <a:ext cx="4565360" cy="3128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528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968440"/>
          </a:xfrm>
        </p:spPr>
        <p:txBody>
          <a:bodyPr>
            <a:normAutofit/>
          </a:bodyPr>
          <a:lstStyle/>
          <a:p>
            <a:pPr algn="l"/>
            <a:r>
              <a:rPr lang="en-US" sz="4400" dirty="0" smtClean="0"/>
              <a:t>EDA</a:t>
            </a:r>
            <a:endParaRPr lang="en-US" sz="4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913774" y="6485437"/>
            <a:ext cx="6672887" cy="365125"/>
          </a:xfrm>
        </p:spPr>
        <p:txBody>
          <a:bodyPr/>
          <a:lstStyle/>
          <a:p>
            <a:r>
              <a:rPr lang="en-US" smtClean="0"/>
              <a:t>Economic news article tone and relevance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514011" y="6485438"/>
            <a:ext cx="764215" cy="365125"/>
          </a:xfrm>
        </p:spPr>
        <p:txBody>
          <a:bodyPr/>
          <a:lstStyle/>
          <a:p>
            <a:fld id="{6113E31D-E2AB-40D1-8B51-AFA5AFEF393A}" type="slidenum">
              <a:rPr lang="en-US" smtClean="0"/>
              <a:t>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1032917"/>
            <a:ext cx="8261313" cy="5556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397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968440"/>
          </a:xfrm>
        </p:spPr>
        <p:txBody>
          <a:bodyPr>
            <a:normAutofit/>
          </a:bodyPr>
          <a:lstStyle/>
          <a:p>
            <a:pPr algn="l"/>
            <a:r>
              <a:rPr lang="en-US" sz="4400" dirty="0" smtClean="0"/>
              <a:t>Grid search</a:t>
            </a:r>
            <a:endParaRPr lang="en-US" sz="4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913774" y="6485437"/>
            <a:ext cx="6672887" cy="365125"/>
          </a:xfrm>
        </p:spPr>
        <p:txBody>
          <a:bodyPr/>
          <a:lstStyle/>
          <a:p>
            <a:r>
              <a:rPr lang="en-US" smtClean="0"/>
              <a:t>Economic news article tone and relevance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514011" y="6485438"/>
            <a:ext cx="764215" cy="365125"/>
          </a:xfrm>
        </p:spPr>
        <p:txBody>
          <a:bodyPr/>
          <a:lstStyle/>
          <a:p>
            <a:fld id="{6113E31D-E2AB-40D1-8B51-AFA5AFEF393A}" type="slidenum">
              <a:rPr lang="en-US" smtClean="0"/>
              <a:t>70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200275" y="277177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3" y="1070822"/>
            <a:ext cx="8616410" cy="349565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774" y="4562097"/>
            <a:ext cx="7487409" cy="2023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952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774" y="1255044"/>
            <a:ext cx="7005461" cy="51174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968440"/>
          </a:xfrm>
        </p:spPr>
        <p:txBody>
          <a:bodyPr>
            <a:normAutofit/>
          </a:bodyPr>
          <a:lstStyle/>
          <a:p>
            <a:pPr algn="l"/>
            <a:r>
              <a:rPr lang="en-US" sz="4400" dirty="0" smtClean="0"/>
              <a:t>Grid search</a:t>
            </a:r>
            <a:endParaRPr lang="en-US" sz="4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913774" y="6485437"/>
            <a:ext cx="6672887" cy="365125"/>
          </a:xfrm>
        </p:spPr>
        <p:txBody>
          <a:bodyPr/>
          <a:lstStyle/>
          <a:p>
            <a:r>
              <a:rPr lang="en-US" smtClean="0"/>
              <a:t>Economic news article tone and relevance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514011" y="6485438"/>
            <a:ext cx="764215" cy="365125"/>
          </a:xfrm>
        </p:spPr>
        <p:txBody>
          <a:bodyPr/>
          <a:lstStyle/>
          <a:p>
            <a:fld id="{6113E31D-E2AB-40D1-8B51-AFA5AFEF393A}" type="slidenum">
              <a:rPr lang="en-US" smtClean="0"/>
              <a:t>71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200275" y="277177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2886" y="2020284"/>
            <a:ext cx="4808432" cy="3262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215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968440"/>
          </a:xfrm>
        </p:spPr>
        <p:txBody>
          <a:bodyPr>
            <a:normAutofit/>
          </a:bodyPr>
          <a:lstStyle/>
          <a:p>
            <a:pPr algn="l"/>
            <a:r>
              <a:rPr lang="en-US" sz="4400" dirty="0" smtClean="0"/>
              <a:t>Grid search</a:t>
            </a:r>
            <a:endParaRPr lang="en-US" sz="4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913774" y="6485437"/>
            <a:ext cx="6672887" cy="365125"/>
          </a:xfrm>
        </p:spPr>
        <p:txBody>
          <a:bodyPr/>
          <a:lstStyle/>
          <a:p>
            <a:r>
              <a:rPr lang="en-US" smtClean="0"/>
              <a:t>Economic news article tone and relevance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514011" y="6485438"/>
            <a:ext cx="764215" cy="365125"/>
          </a:xfrm>
        </p:spPr>
        <p:txBody>
          <a:bodyPr/>
          <a:lstStyle/>
          <a:p>
            <a:fld id="{6113E31D-E2AB-40D1-8B51-AFA5AFEF393A}" type="slidenum">
              <a:rPr lang="en-US" smtClean="0"/>
              <a:t>72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200275" y="277177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3" y="1095077"/>
            <a:ext cx="7864705" cy="30254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774" y="4114827"/>
            <a:ext cx="8568597" cy="2410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8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774" y="1097449"/>
            <a:ext cx="7450577" cy="53879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173" y="297075"/>
            <a:ext cx="10058400" cy="968440"/>
          </a:xfrm>
        </p:spPr>
        <p:txBody>
          <a:bodyPr>
            <a:normAutofit/>
          </a:bodyPr>
          <a:lstStyle/>
          <a:p>
            <a:pPr algn="l"/>
            <a:r>
              <a:rPr lang="en-US" sz="4400" dirty="0" smtClean="0"/>
              <a:t>Grid search</a:t>
            </a:r>
            <a:endParaRPr lang="en-US" sz="4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913774" y="6485437"/>
            <a:ext cx="6672887" cy="365125"/>
          </a:xfrm>
        </p:spPr>
        <p:txBody>
          <a:bodyPr/>
          <a:lstStyle/>
          <a:p>
            <a:r>
              <a:rPr lang="en-US" smtClean="0"/>
              <a:t>Economic news article tone and relevance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514011" y="6485438"/>
            <a:ext cx="764215" cy="365125"/>
          </a:xfrm>
        </p:spPr>
        <p:txBody>
          <a:bodyPr/>
          <a:lstStyle/>
          <a:p>
            <a:fld id="{6113E31D-E2AB-40D1-8B51-AFA5AFEF393A}" type="slidenum">
              <a:rPr lang="en-US" smtClean="0"/>
              <a:t>73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200275" y="277177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371" y="2347092"/>
            <a:ext cx="4530676" cy="319869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3114" y="2347092"/>
            <a:ext cx="4530676" cy="3198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278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968440"/>
          </a:xfrm>
        </p:spPr>
        <p:txBody>
          <a:bodyPr>
            <a:normAutofit/>
          </a:bodyPr>
          <a:lstStyle/>
          <a:p>
            <a:pPr algn="l"/>
            <a:r>
              <a:rPr lang="en-US" sz="4400" dirty="0" smtClean="0"/>
              <a:t>Grid search</a:t>
            </a:r>
            <a:endParaRPr lang="en-US" sz="4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913774" y="6485437"/>
            <a:ext cx="6672887" cy="365125"/>
          </a:xfrm>
        </p:spPr>
        <p:txBody>
          <a:bodyPr/>
          <a:lstStyle/>
          <a:p>
            <a:r>
              <a:rPr lang="en-US" smtClean="0"/>
              <a:t>Economic news article tone and relevance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514011" y="6485438"/>
            <a:ext cx="764215" cy="365125"/>
          </a:xfrm>
        </p:spPr>
        <p:txBody>
          <a:bodyPr/>
          <a:lstStyle/>
          <a:p>
            <a:fld id="{6113E31D-E2AB-40D1-8B51-AFA5AFEF393A}" type="slidenum">
              <a:rPr lang="en-US" smtClean="0"/>
              <a:t>74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200275" y="277177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048" y="1136778"/>
            <a:ext cx="7049261" cy="331648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774" y="4406255"/>
            <a:ext cx="7909932" cy="2047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664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774" y="1084314"/>
            <a:ext cx="7405446" cy="540112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968440"/>
          </a:xfrm>
        </p:spPr>
        <p:txBody>
          <a:bodyPr>
            <a:normAutofit/>
          </a:bodyPr>
          <a:lstStyle/>
          <a:p>
            <a:pPr algn="l"/>
            <a:r>
              <a:rPr lang="en-US" sz="4400" dirty="0" smtClean="0"/>
              <a:t>Grid search</a:t>
            </a:r>
            <a:endParaRPr lang="en-US" sz="4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913774" y="6485437"/>
            <a:ext cx="6672887" cy="365125"/>
          </a:xfrm>
        </p:spPr>
        <p:txBody>
          <a:bodyPr/>
          <a:lstStyle/>
          <a:p>
            <a:r>
              <a:rPr lang="en-US" smtClean="0"/>
              <a:t>Economic news article tone and relevance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514011" y="6485438"/>
            <a:ext cx="764215" cy="365125"/>
          </a:xfrm>
        </p:spPr>
        <p:txBody>
          <a:bodyPr/>
          <a:lstStyle/>
          <a:p>
            <a:fld id="{6113E31D-E2AB-40D1-8B51-AFA5AFEF393A}" type="slidenum">
              <a:rPr lang="en-US" smtClean="0"/>
              <a:t>75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200275" y="277177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3014" y="2231751"/>
            <a:ext cx="4867204" cy="2999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977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968440"/>
          </a:xfrm>
        </p:spPr>
        <p:txBody>
          <a:bodyPr>
            <a:normAutofit/>
          </a:bodyPr>
          <a:lstStyle/>
          <a:p>
            <a:pPr algn="l"/>
            <a:r>
              <a:rPr lang="en-US" sz="4400" dirty="0" smtClean="0"/>
              <a:t>Winning model</a:t>
            </a:r>
            <a:endParaRPr lang="en-US" sz="4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913774" y="6485437"/>
            <a:ext cx="6672887" cy="365125"/>
          </a:xfrm>
        </p:spPr>
        <p:txBody>
          <a:bodyPr/>
          <a:lstStyle/>
          <a:p>
            <a:r>
              <a:rPr lang="en-US" smtClean="0"/>
              <a:t>Economic news article tone and relevance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514011" y="6485438"/>
            <a:ext cx="764215" cy="365125"/>
          </a:xfrm>
        </p:spPr>
        <p:txBody>
          <a:bodyPr/>
          <a:lstStyle/>
          <a:p>
            <a:fld id="{6113E31D-E2AB-40D1-8B51-AFA5AFEF393A}" type="slidenum">
              <a:rPr lang="en-US" smtClean="0"/>
              <a:t>76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200275" y="277177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9237" y="1278484"/>
            <a:ext cx="3990330" cy="279148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9567" y="1207352"/>
            <a:ext cx="4209773" cy="288514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7825" y="4065162"/>
            <a:ext cx="4263483" cy="2627495"/>
          </a:xfrm>
          <a:prstGeom prst="rect">
            <a:avLst/>
          </a:prstGeom>
        </p:spPr>
      </p:pic>
      <p:sp>
        <p:nvSpPr>
          <p:cNvPr id="7" name="Frame 6"/>
          <p:cNvSpPr/>
          <p:nvPr/>
        </p:nvSpPr>
        <p:spPr>
          <a:xfrm>
            <a:off x="5542156" y="1081669"/>
            <a:ext cx="3702205" cy="1645502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2673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968440"/>
          </a:xfrm>
        </p:spPr>
        <p:txBody>
          <a:bodyPr>
            <a:normAutofit/>
          </a:bodyPr>
          <a:lstStyle/>
          <a:p>
            <a:pPr algn="l"/>
            <a:r>
              <a:rPr lang="en-US" sz="4400" dirty="0" smtClean="0"/>
              <a:t>Word cloud</a:t>
            </a:r>
            <a:endParaRPr lang="en-US" sz="4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913774" y="6485437"/>
            <a:ext cx="6672887" cy="365125"/>
          </a:xfrm>
        </p:spPr>
        <p:txBody>
          <a:bodyPr/>
          <a:lstStyle/>
          <a:p>
            <a:r>
              <a:rPr lang="en-US" smtClean="0"/>
              <a:t>Economic news article tone and relevance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514011" y="6485438"/>
            <a:ext cx="764215" cy="365125"/>
          </a:xfrm>
        </p:spPr>
        <p:txBody>
          <a:bodyPr/>
          <a:lstStyle/>
          <a:p>
            <a:fld id="{6113E31D-E2AB-40D1-8B51-AFA5AFEF393A}" type="slidenum">
              <a:rPr lang="en-US" smtClean="0"/>
              <a:t>77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200275" y="277177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970280" y="1484255"/>
            <a:ext cx="10185400" cy="1955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280" y="3669266"/>
            <a:ext cx="7200900" cy="215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666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968440"/>
          </a:xfrm>
        </p:spPr>
        <p:txBody>
          <a:bodyPr>
            <a:normAutofit/>
          </a:bodyPr>
          <a:lstStyle/>
          <a:p>
            <a:pPr algn="l"/>
            <a:r>
              <a:rPr lang="en-US" sz="4400" dirty="0" smtClean="0"/>
              <a:t>Word cloud</a:t>
            </a:r>
            <a:endParaRPr lang="en-US" sz="4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913774" y="6485437"/>
            <a:ext cx="6672887" cy="365125"/>
          </a:xfrm>
        </p:spPr>
        <p:txBody>
          <a:bodyPr/>
          <a:lstStyle/>
          <a:p>
            <a:r>
              <a:rPr lang="en-US" smtClean="0"/>
              <a:t>Economic news article tone and relevance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514011" y="6485438"/>
            <a:ext cx="764215" cy="365125"/>
          </a:xfrm>
        </p:spPr>
        <p:txBody>
          <a:bodyPr/>
          <a:lstStyle/>
          <a:p>
            <a:fld id="{6113E31D-E2AB-40D1-8B51-AFA5AFEF393A}" type="slidenum">
              <a:rPr lang="en-US" smtClean="0"/>
              <a:t>78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200275" y="277177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241971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774" y="2048881"/>
            <a:ext cx="8026400" cy="242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837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968440"/>
          </a:xfrm>
        </p:spPr>
        <p:txBody>
          <a:bodyPr>
            <a:normAutofit/>
          </a:bodyPr>
          <a:lstStyle/>
          <a:p>
            <a:pPr algn="l"/>
            <a:r>
              <a:rPr lang="en-US" sz="4400" dirty="0" smtClean="0"/>
              <a:t>Word cloud</a:t>
            </a:r>
            <a:endParaRPr lang="en-US" sz="4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913774" y="6485437"/>
            <a:ext cx="6672887" cy="365125"/>
          </a:xfrm>
        </p:spPr>
        <p:txBody>
          <a:bodyPr/>
          <a:lstStyle/>
          <a:p>
            <a:r>
              <a:rPr lang="en-US" smtClean="0"/>
              <a:t>Economic news article tone and relevance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514011" y="6485438"/>
            <a:ext cx="764215" cy="365125"/>
          </a:xfrm>
        </p:spPr>
        <p:txBody>
          <a:bodyPr/>
          <a:lstStyle/>
          <a:p>
            <a:fld id="{6113E31D-E2AB-40D1-8B51-AFA5AFEF393A}" type="slidenum">
              <a:rPr lang="en-US" smtClean="0"/>
              <a:t>79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200275" y="277177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241971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774" y="1088247"/>
            <a:ext cx="7988386" cy="5408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65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968440"/>
          </a:xfrm>
        </p:spPr>
        <p:txBody>
          <a:bodyPr>
            <a:normAutofit/>
          </a:bodyPr>
          <a:lstStyle/>
          <a:p>
            <a:pPr algn="l"/>
            <a:r>
              <a:rPr lang="en-US" sz="4400" dirty="0" smtClean="0"/>
              <a:t>EDA</a:t>
            </a:r>
            <a:endParaRPr lang="en-US" sz="4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913774" y="6485437"/>
            <a:ext cx="6672887" cy="365125"/>
          </a:xfrm>
        </p:spPr>
        <p:txBody>
          <a:bodyPr/>
          <a:lstStyle/>
          <a:p>
            <a:r>
              <a:rPr lang="en-US" smtClean="0"/>
              <a:t>Economic news article tone and relevance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514011" y="6485438"/>
            <a:ext cx="764215" cy="365125"/>
          </a:xfrm>
        </p:spPr>
        <p:txBody>
          <a:bodyPr/>
          <a:lstStyle/>
          <a:p>
            <a:fld id="{6113E31D-E2AB-40D1-8B51-AFA5AFEF393A}" type="slidenum">
              <a:rPr lang="en-US" smtClean="0"/>
              <a:t>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486" y="1694978"/>
            <a:ext cx="8383812" cy="483963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4340" y="1749337"/>
            <a:ext cx="3892410" cy="219819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2823" y="1070827"/>
            <a:ext cx="8045605" cy="609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158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968440"/>
          </a:xfrm>
        </p:spPr>
        <p:txBody>
          <a:bodyPr>
            <a:normAutofit/>
          </a:bodyPr>
          <a:lstStyle/>
          <a:p>
            <a:pPr algn="l"/>
            <a:r>
              <a:rPr lang="en-US" sz="4400" dirty="0" smtClean="0"/>
              <a:t>Word cloud</a:t>
            </a:r>
            <a:endParaRPr lang="en-US" sz="4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913774" y="6485437"/>
            <a:ext cx="6672887" cy="365125"/>
          </a:xfrm>
        </p:spPr>
        <p:txBody>
          <a:bodyPr/>
          <a:lstStyle/>
          <a:p>
            <a:r>
              <a:rPr lang="en-US" smtClean="0"/>
              <a:t>Economic news article tone and relevance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514011" y="6485438"/>
            <a:ext cx="764215" cy="365125"/>
          </a:xfrm>
        </p:spPr>
        <p:txBody>
          <a:bodyPr/>
          <a:lstStyle/>
          <a:p>
            <a:fld id="{6113E31D-E2AB-40D1-8B51-AFA5AFEF393A}" type="slidenum">
              <a:rPr lang="en-US" smtClean="0"/>
              <a:t>80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200275" y="277177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241971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419" y="1255044"/>
            <a:ext cx="7741922" cy="5172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78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968440"/>
          </a:xfrm>
        </p:spPr>
        <p:txBody>
          <a:bodyPr>
            <a:normAutofit/>
          </a:bodyPr>
          <a:lstStyle/>
          <a:p>
            <a:pPr algn="l"/>
            <a:r>
              <a:rPr lang="en-US" sz="4400" dirty="0" smtClean="0"/>
              <a:t>Word2vec</a:t>
            </a:r>
            <a:endParaRPr lang="en-US" sz="4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913774" y="6485437"/>
            <a:ext cx="6672887" cy="365125"/>
          </a:xfrm>
        </p:spPr>
        <p:txBody>
          <a:bodyPr/>
          <a:lstStyle/>
          <a:p>
            <a:r>
              <a:rPr lang="en-US" smtClean="0"/>
              <a:t>Economic news article tone and relevance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514011" y="6485438"/>
            <a:ext cx="764215" cy="365125"/>
          </a:xfrm>
        </p:spPr>
        <p:txBody>
          <a:bodyPr/>
          <a:lstStyle/>
          <a:p>
            <a:fld id="{6113E31D-E2AB-40D1-8B51-AFA5AFEF393A}" type="slidenum">
              <a:rPr lang="en-US" smtClean="0"/>
              <a:t>81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200275" y="277177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241971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774" y="1255044"/>
            <a:ext cx="9493405" cy="4594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420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968440"/>
          </a:xfrm>
        </p:spPr>
        <p:txBody>
          <a:bodyPr>
            <a:normAutofit/>
          </a:bodyPr>
          <a:lstStyle/>
          <a:p>
            <a:pPr algn="l"/>
            <a:r>
              <a:rPr lang="en-US" sz="4400" dirty="0" smtClean="0"/>
              <a:t>Word2vec</a:t>
            </a:r>
            <a:endParaRPr lang="en-US" sz="4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913774" y="6485437"/>
            <a:ext cx="6672887" cy="365125"/>
          </a:xfrm>
        </p:spPr>
        <p:txBody>
          <a:bodyPr/>
          <a:lstStyle/>
          <a:p>
            <a:r>
              <a:rPr lang="en-US" smtClean="0"/>
              <a:t>Economic news article tone and relevance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514011" y="6485438"/>
            <a:ext cx="764215" cy="365125"/>
          </a:xfrm>
        </p:spPr>
        <p:txBody>
          <a:bodyPr/>
          <a:lstStyle/>
          <a:p>
            <a:fld id="{6113E31D-E2AB-40D1-8B51-AFA5AFEF393A}" type="slidenum">
              <a:rPr lang="en-US" smtClean="0"/>
              <a:t>82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200275" y="277177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241971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774" y="2131418"/>
            <a:ext cx="8470900" cy="283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809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968440"/>
          </a:xfrm>
        </p:spPr>
        <p:txBody>
          <a:bodyPr>
            <a:normAutofit/>
          </a:bodyPr>
          <a:lstStyle/>
          <a:p>
            <a:pPr algn="l"/>
            <a:r>
              <a:rPr lang="en-US" sz="4400" dirty="0" smtClean="0"/>
              <a:t>Word2vec</a:t>
            </a:r>
            <a:endParaRPr lang="en-US" sz="4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913774" y="6485437"/>
            <a:ext cx="6672887" cy="365125"/>
          </a:xfrm>
        </p:spPr>
        <p:txBody>
          <a:bodyPr/>
          <a:lstStyle/>
          <a:p>
            <a:r>
              <a:rPr lang="en-US" smtClean="0"/>
              <a:t>Economic news article tone and relevance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514011" y="6485438"/>
            <a:ext cx="764215" cy="365125"/>
          </a:xfrm>
        </p:spPr>
        <p:txBody>
          <a:bodyPr/>
          <a:lstStyle/>
          <a:p>
            <a:fld id="{6113E31D-E2AB-40D1-8B51-AFA5AFEF393A}" type="slidenum">
              <a:rPr lang="en-US" smtClean="0"/>
              <a:t>83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200275" y="277177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241971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3" y="1111575"/>
            <a:ext cx="9159616" cy="193131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249" y="3031737"/>
            <a:ext cx="9490741" cy="3447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900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968440"/>
          </a:xfrm>
        </p:spPr>
        <p:txBody>
          <a:bodyPr>
            <a:normAutofit/>
          </a:bodyPr>
          <a:lstStyle/>
          <a:p>
            <a:pPr algn="l"/>
            <a:r>
              <a:rPr lang="en-US" sz="4400" dirty="0" smtClean="0"/>
              <a:t>Word2vec</a:t>
            </a:r>
            <a:endParaRPr lang="en-US" sz="4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913774" y="6485437"/>
            <a:ext cx="6672887" cy="365125"/>
          </a:xfrm>
        </p:spPr>
        <p:txBody>
          <a:bodyPr/>
          <a:lstStyle/>
          <a:p>
            <a:r>
              <a:rPr lang="en-US" smtClean="0"/>
              <a:t>Economic news article tone and relevance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514011" y="6485438"/>
            <a:ext cx="764215" cy="365125"/>
          </a:xfrm>
        </p:spPr>
        <p:txBody>
          <a:bodyPr/>
          <a:lstStyle/>
          <a:p>
            <a:fld id="{6113E31D-E2AB-40D1-8B51-AFA5AFEF393A}" type="slidenum">
              <a:rPr lang="en-US" smtClean="0"/>
              <a:t>84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200275" y="277177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241971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774" y="1371135"/>
            <a:ext cx="10777220" cy="4441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339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968440"/>
          </a:xfrm>
        </p:spPr>
        <p:txBody>
          <a:bodyPr>
            <a:normAutofit/>
          </a:bodyPr>
          <a:lstStyle/>
          <a:p>
            <a:pPr algn="l"/>
            <a:r>
              <a:rPr lang="en-US" sz="4400" dirty="0" smtClean="0"/>
              <a:t>Word2vec</a:t>
            </a:r>
            <a:endParaRPr lang="en-US" sz="4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913774" y="6485437"/>
            <a:ext cx="6672887" cy="365125"/>
          </a:xfrm>
        </p:spPr>
        <p:txBody>
          <a:bodyPr/>
          <a:lstStyle/>
          <a:p>
            <a:r>
              <a:rPr lang="en-US" smtClean="0"/>
              <a:t>Economic news article tone and relevance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514011" y="6485438"/>
            <a:ext cx="764215" cy="365125"/>
          </a:xfrm>
        </p:spPr>
        <p:txBody>
          <a:bodyPr/>
          <a:lstStyle/>
          <a:p>
            <a:fld id="{6113E31D-E2AB-40D1-8B51-AFA5AFEF393A}" type="slidenum">
              <a:rPr lang="en-US" smtClean="0"/>
              <a:t>85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200275" y="277177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241971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774" y="1077096"/>
            <a:ext cx="9288437" cy="5408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77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968440"/>
          </a:xfrm>
        </p:spPr>
        <p:txBody>
          <a:bodyPr>
            <a:normAutofit/>
          </a:bodyPr>
          <a:lstStyle/>
          <a:p>
            <a:pPr algn="l"/>
            <a:r>
              <a:rPr lang="en-US" sz="4400" dirty="0" smtClean="0"/>
              <a:t>Word2vec</a:t>
            </a:r>
            <a:endParaRPr lang="en-US" sz="4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913774" y="6485437"/>
            <a:ext cx="6672887" cy="365125"/>
          </a:xfrm>
        </p:spPr>
        <p:txBody>
          <a:bodyPr/>
          <a:lstStyle/>
          <a:p>
            <a:r>
              <a:rPr lang="en-US" smtClean="0"/>
              <a:t>Economic news article tone and relevance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514011" y="6485438"/>
            <a:ext cx="764215" cy="365125"/>
          </a:xfrm>
        </p:spPr>
        <p:txBody>
          <a:bodyPr/>
          <a:lstStyle/>
          <a:p>
            <a:fld id="{6113E31D-E2AB-40D1-8B51-AFA5AFEF393A}" type="slidenum">
              <a:rPr lang="en-US" smtClean="0"/>
              <a:t>86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200275" y="277177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241971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774" y="1255044"/>
            <a:ext cx="6579150" cy="5040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164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968440"/>
          </a:xfrm>
        </p:spPr>
        <p:txBody>
          <a:bodyPr>
            <a:normAutofit/>
          </a:bodyPr>
          <a:lstStyle/>
          <a:p>
            <a:pPr algn="l"/>
            <a:r>
              <a:rPr lang="en-US" sz="4400" dirty="0" smtClean="0"/>
              <a:t>questions</a:t>
            </a:r>
            <a:endParaRPr lang="en-US" sz="4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913774" y="6485437"/>
            <a:ext cx="6672887" cy="365125"/>
          </a:xfrm>
        </p:spPr>
        <p:txBody>
          <a:bodyPr/>
          <a:lstStyle/>
          <a:p>
            <a:r>
              <a:rPr lang="en-US" smtClean="0"/>
              <a:t>Economic news article tone and relevance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514011" y="6485438"/>
            <a:ext cx="764215" cy="365125"/>
          </a:xfrm>
        </p:spPr>
        <p:txBody>
          <a:bodyPr/>
          <a:lstStyle/>
          <a:p>
            <a:fld id="{6113E31D-E2AB-40D1-8B51-AFA5AFEF393A}" type="slidenum">
              <a:rPr lang="en-US" smtClean="0"/>
              <a:t>87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200275" y="277177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1255044"/>
            <a:ext cx="10363826" cy="5230393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ClrTx/>
              <a:defRPr/>
            </a:pPr>
            <a:r>
              <a:rPr lang="en-US" sz="2800" b="1" cap="none" dirty="0" smtClean="0"/>
              <a:t>Biggest challenge:</a:t>
            </a:r>
            <a:r>
              <a:rPr lang="en-US" sz="2800" cap="none" dirty="0" smtClean="0"/>
              <a:t> data preprocessing, tuning machine learning </a:t>
            </a:r>
            <a:r>
              <a:rPr lang="en-US" sz="2800" cap="none" dirty="0" err="1" smtClean="0"/>
              <a:t>hyperparameters</a:t>
            </a:r>
            <a:r>
              <a:rPr lang="en-US" sz="2800" cap="none" dirty="0" smtClean="0"/>
              <a:t>.</a:t>
            </a:r>
          </a:p>
          <a:p>
            <a:pPr>
              <a:lnSpc>
                <a:spcPct val="100000"/>
              </a:lnSpc>
              <a:spcBef>
                <a:spcPts val="0"/>
              </a:spcBef>
              <a:buClrTx/>
              <a:defRPr/>
            </a:pPr>
            <a:endParaRPr lang="en-US" sz="2800" cap="none" dirty="0" smtClean="0"/>
          </a:p>
          <a:p>
            <a:pPr>
              <a:lnSpc>
                <a:spcPct val="100000"/>
              </a:lnSpc>
              <a:spcBef>
                <a:spcPts val="0"/>
              </a:spcBef>
              <a:buClrTx/>
              <a:defRPr/>
            </a:pPr>
            <a:r>
              <a:rPr lang="en-US" sz="2800" b="1" cap="none" dirty="0" smtClean="0"/>
              <a:t>What did I learn:</a:t>
            </a:r>
            <a:r>
              <a:rPr lang="en-US" sz="2800" cap="none" dirty="0" smtClean="0"/>
              <a:t> it is possible to learn from text. Creating balanced sets of data. Use pickle. Naive-Bayes is your best friend.</a:t>
            </a:r>
          </a:p>
          <a:p>
            <a:pPr>
              <a:lnSpc>
                <a:spcPct val="100000"/>
              </a:lnSpc>
              <a:spcBef>
                <a:spcPts val="0"/>
              </a:spcBef>
              <a:buClrTx/>
              <a:defRPr/>
            </a:pPr>
            <a:endParaRPr lang="en-US" sz="2800" cap="none" dirty="0" smtClean="0"/>
          </a:p>
          <a:p>
            <a:pPr>
              <a:lnSpc>
                <a:spcPct val="100000"/>
              </a:lnSpc>
              <a:spcBef>
                <a:spcPts val="0"/>
              </a:spcBef>
              <a:buClrTx/>
              <a:defRPr/>
            </a:pPr>
            <a:r>
              <a:rPr lang="en-US" sz="2800" b="1" cap="none" dirty="0" smtClean="0"/>
              <a:t>Skill set to look for:</a:t>
            </a:r>
            <a:r>
              <a:rPr lang="en-US" sz="2800" cap="none" dirty="0" smtClean="0"/>
              <a:t> </a:t>
            </a:r>
            <a:r>
              <a:rPr lang="en-US" sz="2800" cap="none" dirty="0" err="1" smtClean="0"/>
              <a:t>tensorflow</a:t>
            </a:r>
            <a:r>
              <a:rPr lang="en-US" sz="2800" cap="none" dirty="0" smtClean="0"/>
              <a:t> expert, machine learning </a:t>
            </a:r>
            <a:r>
              <a:rPr lang="en-US" sz="2800" cap="none" dirty="0" err="1" smtClean="0"/>
              <a:t>hyperparameter</a:t>
            </a:r>
            <a:r>
              <a:rPr lang="en-US" sz="2800" cap="none" smtClean="0"/>
              <a:t> tuning.</a:t>
            </a:r>
            <a:endParaRPr lang="en-US" sz="2800" cap="none" dirty="0" smtClean="0"/>
          </a:p>
          <a:p>
            <a:pPr>
              <a:lnSpc>
                <a:spcPct val="100000"/>
              </a:lnSpc>
              <a:spcBef>
                <a:spcPts val="0"/>
              </a:spcBef>
              <a:buClrTx/>
              <a:defRPr/>
            </a:pPr>
            <a:endParaRPr lang="en-US" sz="2800" cap="none" dirty="0" smtClean="0"/>
          </a:p>
          <a:p>
            <a:pPr>
              <a:lnSpc>
                <a:spcPct val="100000"/>
              </a:lnSpc>
              <a:spcBef>
                <a:spcPts val="0"/>
              </a:spcBef>
              <a:buClrTx/>
              <a:defRPr/>
            </a:pPr>
            <a:r>
              <a:rPr lang="en-US" sz="2800" b="1" cap="none" dirty="0" smtClean="0"/>
              <a:t>Bridging past and future:</a:t>
            </a:r>
            <a:r>
              <a:rPr lang="en-US" sz="2800" cap="none" dirty="0" smtClean="0"/>
              <a:t> NLP is not black magic. It’s “just” representing words to numbers.</a:t>
            </a:r>
          </a:p>
          <a:p>
            <a:pPr>
              <a:lnSpc>
                <a:spcPct val="100000"/>
              </a:lnSpc>
              <a:spcBef>
                <a:spcPts val="0"/>
              </a:spcBef>
              <a:buClrTx/>
              <a:defRPr/>
            </a:pPr>
            <a:endParaRPr lang="en-US" sz="2800" cap="none" dirty="0" smtClean="0"/>
          </a:p>
          <a:p>
            <a:pPr>
              <a:lnSpc>
                <a:spcPct val="100000"/>
              </a:lnSpc>
              <a:spcBef>
                <a:spcPts val="0"/>
              </a:spcBef>
              <a:buClrTx/>
              <a:defRPr/>
            </a:pPr>
            <a:r>
              <a:rPr lang="en-US" sz="2800" b="1" cap="none" dirty="0" smtClean="0"/>
              <a:t>Tackling the project:</a:t>
            </a:r>
            <a:r>
              <a:rPr lang="en-US" sz="2800" cap="none" dirty="0" smtClean="0"/>
              <a:t> a end-to-end lab using word2vec/</a:t>
            </a:r>
            <a:r>
              <a:rPr lang="en-US" sz="2800" cap="none" dirty="0" err="1" smtClean="0"/>
              <a:t>tensorflow</a:t>
            </a:r>
            <a:r>
              <a:rPr lang="en-US" sz="2800" cap="none" dirty="0" smtClean="0"/>
              <a:t>.</a:t>
            </a:r>
          </a:p>
          <a:p>
            <a:pPr>
              <a:lnSpc>
                <a:spcPct val="100000"/>
              </a:lnSpc>
              <a:spcBef>
                <a:spcPts val="0"/>
              </a:spcBef>
              <a:buClrTx/>
              <a:defRPr/>
            </a:pPr>
            <a:endParaRPr lang="en-US" sz="2800" cap="none" dirty="0" smtClean="0"/>
          </a:p>
          <a:p>
            <a:pPr>
              <a:lnSpc>
                <a:spcPct val="100000"/>
              </a:lnSpc>
              <a:spcBef>
                <a:spcPts val="0"/>
              </a:spcBef>
              <a:buClrTx/>
              <a:defRPr/>
            </a:pPr>
            <a:r>
              <a:rPr lang="en-US" sz="2800" b="1" cap="none" dirty="0" smtClean="0"/>
              <a:t>Scaling the project:</a:t>
            </a:r>
            <a:r>
              <a:rPr lang="en-US" sz="2800" cap="none" dirty="0" smtClean="0"/>
              <a:t> more data, more models/algorithms and more computing “muscle”.</a:t>
            </a:r>
          </a:p>
          <a:p>
            <a:pPr>
              <a:lnSpc>
                <a:spcPct val="100000"/>
              </a:lnSpc>
              <a:spcBef>
                <a:spcPts val="0"/>
              </a:spcBef>
              <a:buClrTx/>
              <a:defRPr/>
            </a:pPr>
            <a:endParaRPr lang="en-US" sz="2800" cap="none" dirty="0" smtClean="0"/>
          </a:p>
          <a:p>
            <a:pPr>
              <a:lnSpc>
                <a:spcPct val="100000"/>
              </a:lnSpc>
              <a:spcBef>
                <a:spcPts val="0"/>
              </a:spcBef>
              <a:buClrTx/>
              <a:defRPr/>
            </a:pPr>
            <a:r>
              <a:rPr lang="en-US" sz="2800" b="1" cap="none" dirty="0" smtClean="0"/>
              <a:t>More time for completion:</a:t>
            </a:r>
            <a:r>
              <a:rPr lang="en-US" sz="2800" cap="none" dirty="0" smtClean="0"/>
              <a:t> apply </a:t>
            </a:r>
            <a:r>
              <a:rPr lang="en-US" sz="2800" cap="none" dirty="0" err="1" smtClean="0"/>
              <a:t>tensorflow</a:t>
            </a:r>
            <a:r>
              <a:rPr lang="en-US" sz="2800" cap="none" dirty="0" smtClean="0"/>
              <a:t>, better data preprocessing, more </a:t>
            </a:r>
            <a:r>
              <a:rPr lang="en-US" sz="2800" cap="none" dirty="0" err="1" smtClean="0"/>
              <a:t>hyperparameters</a:t>
            </a:r>
            <a:r>
              <a:rPr lang="en-US" sz="2800" cap="none" dirty="0" smtClean="0"/>
              <a:t> tuning, more and better visualizations, write better code.</a:t>
            </a:r>
          </a:p>
          <a:p>
            <a:pPr>
              <a:lnSpc>
                <a:spcPct val="100000"/>
              </a:lnSpc>
              <a:spcBef>
                <a:spcPts val="0"/>
              </a:spcBef>
              <a:buClrTx/>
              <a:defRPr/>
            </a:pPr>
            <a:endParaRPr lang="en-US" sz="2800" cap="none" dirty="0" smtClean="0"/>
          </a:p>
          <a:p>
            <a:pPr>
              <a:lnSpc>
                <a:spcPct val="100000"/>
              </a:lnSpc>
              <a:spcBef>
                <a:spcPts val="0"/>
              </a:spcBef>
              <a:buClrTx/>
              <a:defRPr/>
            </a:pPr>
            <a:r>
              <a:rPr lang="en-US" sz="2800" b="1" cap="none" dirty="0" smtClean="0"/>
              <a:t>Making a startup:</a:t>
            </a:r>
            <a:r>
              <a:rPr lang="en-US" sz="2800" cap="none" dirty="0" smtClean="0"/>
              <a:t> yes. The ability to pick relevant economical information from the internet to make better investment decisions.</a:t>
            </a:r>
          </a:p>
          <a:p>
            <a:pPr>
              <a:lnSpc>
                <a:spcPct val="100000"/>
              </a:lnSpc>
              <a:spcBef>
                <a:spcPts val="0"/>
              </a:spcBef>
              <a:buClrTx/>
              <a:defRPr/>
            </a:pPr>
            <a:endParaRPr lang="en-US" sz="2800" cap="none" dirty="0" smtClean="0"/>
          </a:p>
          <a:p>
            <a:pPr>
              <a:lnSpc>
                <a:spcPct val="100000"/>
              </a:lnSpc>
              <a:spcBef>
                <a:spcPts val="0"/>
              </a:spcBef>
              <a:buClrTx/>
              <a:defRPr/>
            </a:pPr>
            <a:r>
              <a:rPr lang="en-US" sz="2800" b="1" cap="none" dirty="0" smtClean="0"/>
              <a:t>Working in NLP:</a:t>
            </a:r>
            <a:r>
              <a:rPr lang="en-US" sz="2800" cap="none" dirty="0" smtClean="0"/>
              <a:t> yes, BUT since I’m more of a generalist, I’m concerned on forgetting the whole “data scientist” picture.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580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913774" y="6485437"/>
            <a:ext cx="6672887" cy="365125"/>
          </a:xfrm>
        </p:spPr>
        <p:txBody>
          <a:bodyPr/>
          <a:lstStyle/>
          <a:p>
            <a:r>
              <a:rPr lang="en-US" smtClean="0"/>
              <a:t>Economic news article tone and relevance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514011" y="6485438"/>
            <a:ext cx="764215" cy="365125"/>
          </a:xfrm>
        </p:spPr>
        <p:txBody>
          <a:bodyPr/>
          <a:lstStyle/>
          <a:p>
            <a:fld id="{6113E31D-E2AB-40D1-8B51-AFA5AFEF393A}" type="slidenum">
              <a:rPr lang="en-US" smtClean="0"/>
              <a:t>88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200275" y="277177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1872" y="2771775"/>
            <a:ext cx="7261878" cy="381248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4107" y="33453"/>
            <a:ext cx="4699954" cy="2932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890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968440"/>
          </a:xfrm>
        </p:spPr>
        <p:txBody>
          <a:bodyPr>
            <a:normAutofit/>
          </a:bodyPr>
          <a:lstStyle/>
          <a:p>
            <a:pPr algn="l"/>
            <a:r>
              <a:rPr lang="en-US" sz="4400" dirty="0" smtClean="0"/>
              <a:t>EDA</a:t>
            </a:r>
            <a:endParaRPr lang="en-US" sz="4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913774" y="6485437"/>
            <a:ext cx="6672887" cy="365125"/>
          </a:xfrm>
        </p:spPr>
        <p:txBody>
          <a:bodyPr/>
          <a:lstStyle/>
          <a:p>
            <a:r>
              <a:rPr lang="en-US" smtClean="0"/>
              <a:t>Economic news article tone and relevance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514011" y="6485438"/>
            <a:ext cx="764215" cy="365125"/>
          </a:xfrm>
        </p:spPr>
        <p:txBody>
          <a:bodyPr/>
          <a:lstStyle/>
          <a:p>
            <a:fld id="{6113E31D-E2AB-40D1-8B51-AFA5AFEF393A}" type="slidenum">
              <a:rPr lang="en-US" smtClean="0"/>
              <a:t>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575" y="1356697"/>
            <a:ext cx="11278226" cy="4617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494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Droplet</Template>
  <TotalTime>691</TotalTime>
  <Words>1144</Words>
  <Application>Microsoft Macintosh PowerPoint</Application>
  <PresentationFormat>Widescreen</PresentationFormat>
  <Paragraphs>314</Paragraphs>
  <Slides>88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88</vt:i4>
      </vt:variant>
    </vt:vector>
  </HeadingPairs>
  <TitlesOfParts>
    <vt:vector size="92" baseType="lpstr">
      <vt:lpstr>Calibri</vt:lpstr>
      <vt:lpstr>Tw Cen MT</vt:lpstr>
      <vt:lpstr>Arial</vt:lpstr>
      <vt:lpstr>Droplet</vt:lpstr>
      <vt:lpstr>DSCI-6003 &amp; DSCI-6004 Final Project Economic News Article Tone and Relevance.</vt:lpstr>
      <vt:lpstr>EDA</vt:lpstr>
      <vt:lpstr>EDA</vt:lpstr>
      <vt:lpstr>EDA</vt:lpstr>
      <vt:lpstr>EDA</vt:lpstr>
      <vt:lpstr>EDA</vt:lpstr>
      <vt:lpstr>EDA</vt:lpstr>
      <vt:lpstr>EDA</vt:lpstr>
      <vt:lpstr>EDA</vt:lpstr>
      <vt:lpstr>EDA</vt:lpstr>
      <vt:lpstr>EDA</vt:lpstr>
      <vt:lpstr>EDA</vt:lpstr>
      <vt:lpstr>EDA</vt:lpstr>
      <vt:lpstr>EDA</vt:lpstr>
      <vt:lpstr>EDA</vt:lpstr>
      <vt:lpstr>Creating dataframes and cleanup</vt:lpstr>
      <vt:lpstr>Creating dataframes and cleanup</vt:lpstr>
      <vt:lpstr>Creating dataframes and cleanup</vt:lpstr>
      <vt:lpstr>Creating dataframes and cleanup</vt:lpstr>
      <vt:lpstr>Creating dataframes and cleanup</vt:lpstr>
      <vt:lpstr>CHOOSING TEXT PROCESSING and features</vt:lpstr>
      <vt:lpstr>CHOOSING TEXT PROCESSING and features</vt:lpstr>
      <vt:lpstr>CHOOSING TEXT PROCESSING and features</vt:lpstr>
      <vt:lpstr>CHOOSING TEXT PROCESSING and features</vt:lpstr>
      <vt:lpstr>CHOOSING TEXT PROCESSING and features</vt:lpstr>
      <vt:lpstr>CHOOSING TEXT PROCESSING and features</vt:lpstr>
      <vt:lpstr>CHOOSING TEXT PROCESSING and features</vt:lpstr>
      <vt:lpstr>CHOOSING TEXT PROCESSING and features</vt:lpstr>
      <vt:lpstr>CHOOSING TEXT PROCESSING and features</vt:lpstr>
      <vt:lpstr>CHOOSING TEXT PROCESSING and features</vt:lpstr>
      <vt:lpstr>CHOOSING TEXT PROCESSING and features</vt:lpstr>
      <vt:lpstr>CHOOSING TEXT PROCESSING and features</vt:lpstr>
      <vt:lpstr>CHOOSING TEXT PROCESSING and features</vt:lpstr>
      <vt:lpstr>CHOOSING TEXT PROCESSING and features</vt:lpstr>
      <vt:lpstr>CHOOSING TEXT PROCESSING and features</vt:lpstr>
      <vt:lpstr>CHOOSING TEXT PROCESSING and features</vt:lpstr>
      <vt:lpstr>CHOOSING TEXT PROCESSING and features</vt:lpstr>
      <vt:lpstr>Running default ml models</vt:lpstr>
      <vt:lpstr>Running default ml models</vt:lpstr>
      <vt:lpstr>Running default ml models</vt:lpstr>
      <vt:lpstr>Running default ml models</vt:lpstr>
      <vt:lpstr>Running default ml models</vt:lpstr>
      <vt:lpstr>Running default ml models</vt:lpstr>
      <vt:lpstr>Running default ml models</vt:lpstr>
      <vt:lpstr>Running default ml models</vt:lpstr>
      <vt:lpstr>Running default ml models</vt:lpstr>
      <vt:lpstr>Running default ml models</vt:lpstr>
      <vt:lpstr>Running default ml models</vt:lpstr>
      <vt:lpstr>Running default ml models</vt:lpstr>
      <vt:lpstr>Running default ml models</vt:lpstr>
      <vt:lpstr>Running default ml models</vt:lpstr>
      <vt:lpstr>Running default ml models</vt:lpstr>
      <vt:lpstr>Running default ml models</vt:lpstr>
      <vt:lpstr>Running default ml models</vt:lpstr>
      <vt:lpstr>Running default ml models</vt:lpstr>
      <vt:lpstr>Running default ml models</vt:lpstr>
      <vt:lpstr>Running default ml models</vt:lpstr>
      <vt:lpstr>Learning curves</vt:lpstr>
      <vt:lpstr>Learning curves</vt:lpstr>
      <vt:lpstr>Grid search</vt:lpstr>
      <vt:lpstr>Grid search</vt:lpstr>
      <vt:lpstr>Grid search</vt:lpstr>
      <vt:lpstr>Grid search</vt:lpstr>
      <vt:lpstr>Grid search</vt:lpstr>
      <vt:lpstr>Grid search</vt:lpstr>
      <vt:lpstr>Grid search</vt:lpstr>
      <vt:lpstr>Grid search</vt:lpstr>
      <vt:lpstr>Grid search</vt:lpstr>
      <vt:lpstr>Grid search</vt:lpstr>
      <vt:lpstr>Grid search</vt:lpstr>
      <vt:lpstr>Grid search</vt:lpstr>
      <vt:lpstr>Grid search</vt:lpstr>
      <vt:lpstr>Grid search</vt:lpstr>
      <vt:lpstr>Grid search</vt:lpstr>
      <vt:lpstr>Grid search</vt:lpstr>
      <vt:lpstr>Winning model</vt:lpstr>
      <vt:lpstr>Word cloud</vt:lpstr>
      <vt:lpstr>Word cloud</vt:lpstr>
      <vt:lpstr>Word cloud</vt:lpstr>
      <vt:lpstr>Word cloud</vt:lpstr>
      <vt:lpstr>Word2vec</vt:lpstr>
      <vt:lpstr>Word2vec</vt:lpstr>
      <vt:lpstr>Word2vec</vt:lpstr>
      <vt:lpstr>Word2vec</vt:lpstr>
      <vt:lpstr>Word2vec</vt:lpstr>
      <vt:lpstr>Word2vec</vt:lpstr>
      <vt:lpstr>questions</vt:lpstr>
      <vt:lpstr>PowerPoint Presentation</vt:lpstr>
    </vt:vector>
  </TitlesOfParts>
  <Company/>
  <LinksUpToDate>false</LinksUpToDate>
  <SharedDoc>false</SharedDoc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DSCI-6003 &amp; DSCI-6004 Final Project Economic News Article Tone and Relevance.</dc:title>
  <dc:creator>Carles Poles</dc:creator>
  <cp:lastModifiedBy>Carles Poles</cp:lastModifiedBy>
  <cp:revision>76</cp:revision>
  <dcterms:created xsi:type="dcterms:W3CDTF">2016-12-12T19:01:36Z</dcterms:created>
  <dcterms:modified xsi:type="dcterms:W3CDTF">2016-12-16T07:48:58Z</dcterms:modified>
</cp:coreProperties>
</file>